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868" r:id="rId4"/>
  </p:sldMasterIdLst>
  <p:notesMasterIdLst>
    <p:notesMasterId r:id="rId30"/>
  </p:notesMasterIdLst>
  <p:sldIdLst>
    <p:sldId id="256" r:id="rId5"/>
    <p:sldId id="257" r:id="rId6"/>
    <p:sldId id="258" r:id="rId7"/>
    <p:sldId id="280" r:id="rId8"/>
    <p:sldId id="292" r:id="rId9"/>
    <p:sldId id="281" r:id="rId10"/>
    <p:sldId id="282" r:id="rId11"/>
    <p:sldId id="283" r:id="rId12"/>
    <p:sldId id="284" r:id="rId13"/>
    <p:sldId id="285" r:id="rId14"/>
    <p:sldId id="264" r:id="rId15"/>
    <p:sldId id="286" r:id="rId16"/>
    <p:sldId id="289" r:id="rId17"/>
    <p:sldId id="288" r:id="rId18"/>
    <p:sldId id="294" r:id="rId19"/>
    <p:sldId id="287" r:id="rId20"/>
    <p:sldId id="290" r:id="rId21"/>
    <p:sldId id="268" r:id="rId22"/>
    <p:sldId id="279" r:id="rId23"/>
    <p:sldId id="291" r:id="rId24"/>
    <p:sldId id="278" r:id="rId25"/>
    <p:sldId id="295" r:id="rId26"/>
    <p:sldId id="277" r:id="rId27"/>
    <p:sldId id="293" r:id="rId28"/>
    <p:sldId id="296" r:id="rId29"/>
  </p:sldIdLst>
  <p:sldSz cx="12192000" cy="6858000"/>
  <p:notesSz cx="6858000" cy="9144000"/>
  <p:custDataLst>
    <p:tags r:id="rId31"/>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2" roundtripDataSignature="AMtx7mgTu07nYB8wP55wrWC888g/5Je1d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594"/>
    <p:restoredTop sz="96296"/>
  </p:normalViewPr>
  <p:slideViewPr>
    <p:cSldViewPr snapToGrid="0">
      <p:cViewPr varScale="1">
        <p:scale>
          <a:sx n="121" d="100"/>
          <a:sy n="121" d="100"/>
        </p:scale>
        <p:origin x="200" y="20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customschemas.google.com/relationships/presentationmetadata" Target="meta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42281174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52" name="Google Shape;5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dirty="0">
                <a:solidFill>
                  <a:schemeClr val="dk1"/>
                </a:solidFill>
                <a:latin typeface="Calibri"/>
                <a:ea typeface="Calibri"/>
                <a:cs typeface="Calibri"/>
                <a:sym typeface="Calibri"/>
              </a:rPr>
              <a:t>There is a communal role in treating NPD. Similar to psychopathy or schizophrenia, NPD is heavily misunderstood. Many community spaces weaponize the disorder, viewing it as a personality trait rather than a medical condition. However, communities can help provide access to treatment for NPD. By spreading mental health awareness, providing education on Narcissistic Personality Disorder, and connecting those who have this disorder with each other. </a:t>
            </a:r>
          </a:p>
          <a:p>
            <a:pPr marL="158750" indent="0">
              <a:buNone/>
            </a:pPr>
            <a:endParaRPr lang="en-US" dirty="0"/>
          </a:p>
        </p:txBody>
      </p:sp>
    </p:spTree>
    <p:extLst>
      <p:ext uri="{BB962C8B-B14F-4D97-AF65-F5344CB8AC3E}">
        <p14:creationId xmlns:p14="http://schemas.microsoft.com/office/powerpoint/2010/main" val="28838773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dirty="0"/>
          </a:p>
        </p:txBody>
      </p:sp>
      <p:sp>
        <p:nvSpPr>
          <p:cNvPr id="94" name="Google Shape;94;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dirty="0">
                <a:solidFill>
                  <a:schemeClr val="dk1"/>
                </a:solidFill>
                <a:latin typeface="Calibri"/>
                <a:ea typeface="Calibri"/>
                <a:cs typeface="Calibri"/>
                <a:sym typeface="Calibri"/>
              </a:rPr>
              <a:t>Narcissistic traits are assessed using the Narcissistic Personality Index, or NPI. The DSM measures criteria as well, such as a grandiose sense of self-importance or hypersensitivity. PDQ-4 is a self-report measuring questionnaire made for personality disorders, which presents difficulties in clinical diagnoses. While the individual is likely to answer most honestly with self diagnoses, they are also likely to be inconsistencies and assumptions made about questions that cannot be clarified. TCI is also used to measure NPD. </a:t>
            </a:r>
            <a:endParaRPr lang="en-US" dirty="0"/>
          </a:p>
        </p:txBody>
      </p:sp>
    </p:spTree>
    <p:extLst>
      <p:ext uri="{BB962C8B-B14F-4D97-AF65-F5344CB8AC3E}">
        <p14:creationId xmlns:p14="http://schemas.microsoft.com/office/powerpoint/2010/main" val="17698267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The first problem with these assessments is that they don’t account for the two distinct versions of NPD, specifically the DSM-IV. There is a grandiose or overt type in which the individual has a grand and even aggressive sense of self-esteem. These dominant, open personalities act similarly to extraverts, which adds to diagnosis difficulties. The second manifests in hypersensitivity, where the individual appears extremely vulnerable to criticism or any other negative feedback. Their self esteem is incredibly low, but the two correlate because both view themselves as highly important. Vulnerable narcissists initially may appear as simply insecure or responding to traumatic events or poor reassurance during childhood. Depression, depersonalization, and psychological distresses show similarities with NPD as well. Fortunately, however, NPI is considered highly and deemed reliable. The DSM-5, again, fails to recognize the two types of NPD, but is otherwise deemed reliable by psychiatrists. </a:t>
            </a:r>
          </a:p>
        </p:txBody>
      </p:sp>
    </p:spTree>
    <p:extLst>
      <p:ext uri="{BB962C8B-B14F-4D97-AF65-F5344CB8AC3E}">
        <p14:creationId xmlns:p14="http://schemas.microsoft.com/office/powerpoint/2010/main" val="4797981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100" dirty="0">
                <a:solidFill>
                  <a:schemeClr val="dk1"/>
                </a:solidFill>
                <a:latin typeface="Calibri"/>
                <a:ea typeface="Calibri"/>
                <a:cs typeface="Calibri"/>
                <a:sym typeface="Calibri"/>
              </a:rPr>
              <a:t>Diagnosis by exclusion is a problematic practice that is unfortunately used often in the medical field. Professionals resort to a final conclusion after all other possible disorders have been ruled out. In psychology, it is recorded to be used for panic attacks, a type of anorexia, and even Alzheimer’s. Fortunately, the psychology field of personality disorders have improved, but many professionals still negatively view PDs and thus provide poor treatment, including diagnoses. NPD is especially stigmatized. Still, there are very few relevant cases of DOE performed in cases of NPD, as the disorder is considered very specific and even dangerous. The following quote comes from an article discussing those with Personality Disorders and how they are viewed in the most professional settings, by real specialists.</a:t>
            </a:r>
          </a:p>
        </p:txBody>
      </p:sp>
    </p:spTree>
    <p:extLst>
      <p:ext uri="{BB962C8B-B14F-4D97-AF65-F5344CB8AC3E}">
        <p14:creationId xmlns:p14="http://schemas.microsoft.com/office/powerpoint/2010/main" val="19237563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391298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dirty="0">
                <a:solidFill>
                  <a:schemeClr val="dk1"/>
                </a:solidFill>
                <a:latin typeface="Calibri"/>
                <a:ea typeface="Calibri"/>
                <a:cs typeface="Calibri"/>
                <a:sym typeface="Calibri"/>
              </a:rPr>
              <a:t>Diagnosis by exclusion is not helped by self-reported assessments such as the NPI. The very nature of these types of self assessments, in fact, is a form of diagnosing by exclusion because they fail to  consider any other disorder. The </a:t>
            </a:r>
            <a:r>
              <a:rPr lang="en-US" sz="1100" dirty="0">
                <a:latin typeface="Didot" panose="02000503000000020003" pitchFamily="2" charset="-79"/>
                <a:cs typeface="Didot" panose="02000503000000020003" pitchFamily="2" charset="-79"/>
              </a:rPr>
              <a:t>Temperament and Character Inventory, despite considered highly valid, may also be a form of DOE because it focuses only on Personality Disorders. In fact, any assessment that is not inclusive can be considered DOE. </a:t>
            </a:r>
            <a:endParaRPr lang="en-US" sz="1100" dirty="0">
              <a:solidFill>
                <a:schemeClr val="dk1"/>
              </a:solidFill>
              <a:latin typeface="Calibri"/>
              <a:ea typeface="Calibri"/>
              <a:cs typeface="Calibri"/>
              <a:sym typeface="Calibri"/>
            </a:endParaRPr>
          </a:p>
          <a:p>
            <a:pPr marL="158750" indent="0">
              <a:buNone/>
            </a:pPr>
            <a:endParaRPr lang="en-US" dirty="0"/>
          </a:p>
        </p:txBody>
      </p:sp>
    </p:spTree>
    <p:extLst>
      <p:ext uri="{BB962C8B-B14F-4D97-AF65-F5344CB8AC3E}">
        <p14:creationId xmlns:p14="http://schemas.microsoft.com/office/powerpoint/2010/main" val="2905395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dirty="0">
                <a:solidFill>
                  <a:schemeClr val="dk1"/>
                </a:solidFill>
                <a:latin typeface="Calibri"/>
                <a:ea typeface="Calibri"/>
                <a:cs typeface="Calibri"/>
                <a:sym typeface="Calibri"/>
              </a:rPr>
              <a:t>Relevant, current, and extensive research is crucial to advancing the DSM. The DSM strives to be accurate, and so all reliable and valid research is considered when publishing the DSM. Clinicians rely on the DSM for accuracy, as they use it to diagnose and even treat disorders such as NPD. This means that accurate mental health research must be accounted for in the frequently-changing DSM. </a:t>
            </a:r>
          </a:p>
        </p:txBody>
      </p:sp>
    </p:spTree>
    <p:extLst>
      <p:ext uri="{BB962C8B-B14F-4D97-AF65-F5344CB8AC3E}">
        <p14:creationId xmlns:p14="http://schemas.microsoft.com/office/powerpoint/2010/main" val="37397917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94ae2111d8_0_4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94ae2111d8_0_4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dirty="0">
                <a:solidFill>
                  <a:schemeClr val="dk1"/>
                </a:solidFill>
                <a:latin typeface="Calibri"/>
                <a:ea typeface="Calibri"/>
                <a:cs typeface="Calibri"/>
                <a:sym typeface="Calibri"/>
              </a:rPr>
              <a:t>The main therapy used to treat NPD is psychoanalytic psychotherapy. This “talk” therapy is meant to allow those with NPD to recognize their disordered thought patterns. A therapist will listen to the client talk about their thoughts and provide feedback on why those thoughts may occur and what they could mean or cause. Other considerations are group therapy, family, and couples’ therapy. These are often recommended because people with NPD often are unaware of harm they may be doing to their important personal relationships. This is due to the lack of empathy and lack of responsibility that NPD causes within the individual. By attending these therapies, those with NPD can repair those crucial relationships and help their loved ones find support as well. </a:t>
            </a:r>
          </a:p>
          <a:p>
            <a:pPr marL="158750" indent="0">
              <a:buNone/>
            </a:pPr>
            <a:endParaRPr lang="en-US" dirty="0"/>
          </a:p>
        </p:txBody>
      </p:sp>
    </p:spTree>
    <p:extLst>
      <p:ext uri="{BB962C8B-B14F-4D97-AF65-F5344CB8AC3E}">
        <p14:creationId xmlns:p14="http://schemas.microsoft.com/office/powerpoint/2010/main" val="2309986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Many people misunderstand narcissism to be a personality trait or choice that a cruel person will make. Fortunately for those suffering from this disorder, that’s not the case. Similar to depression or anxiety, narcissism is a disordered behavior that an individual experiences rather than actively decides to do. By examining this disorder closely, we can begin to understand the individual’s thoughts and hardships. This may allow us to offer better forms of help for these people and the loved ones their disorder may affect.</a:t>
            </a:r>
          </a:p>
        </p:txBody>
      </p:sp>
      <p:sp>
        <p:nvSpPr>
          <p:cNvPr id="58" name="Google Shape;5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dirty="0">
                <a:solidFill>
                  <a:schemeClr val="dk1"/>
                </a:solidFill>
                <a:latin typeface="Calibri"/>
                <a:ea typeface="Calibri"/>
                <a:cs typeface="Calibri"/>
                <a:sym typeface="Calibri"/>
              </a:rPr>
              <a:t>There are not many effective practices outside of therapy and medication other than general support care. Individuals with NPD should be honest with their loved ones and encourage their loved ones to be honest with them. They should also practice self care, such as keeping treatment goals and honoring their true emotions rather than constantly performing for others. Also, as narcissists have similar traits with depression, they should prioritize their self-care schedules, such as eating, sleeping, and hygiene.</a:t>
            </a:r>
          </a:p>
        </p:txBody>
      </p:sp>
    </p:spTree>
    <p:extLst>
      <p:ext uri="{BB962C8B-B14F-4D97-AF65-F5344CB8AC3E}">
        <p14:creationId xmlns:p14="http://schemas.microsoft.com/office/powerpoint/2010/main" val="23779272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dirty="0">
                <a:solidFill>
                  <a:schemeClr val="dk1"/>
                </a:solidFill>
                <a:latin typeface="Calibri"/>
                <a:ea typeface="Calibri"/>
                <a:cs typeface="Calibri"/>
                <a:sym typeface="Calibri"/>
              </a:rPr>
              <a:t>Duty to treat and do no harm, or nonmaleficence, are parts of the medical oath that applies to psychologists and psychiatrists. When assessing and treating individuals with NPD, the first rule is always “do no harm”. Unfortunately, as previously mentioned, NPD is heavily stigmatized today, even by professionals. Still, all clinicians have a duty to treat and do no harm. This means diagnosing accurately, analyzing each available resource in order to provide the best treatment, and always reevaluating for error, even if the errors should not have occurred in the first place. </a:t>
            </a:r>
          </a:p>
          <a:p>
            <a:pPr marL="158750" indent="0">
              <a:buNone/>
            </a:pPr>
            <a:endParaRPr lang="en-US" dirty="0"/>
          </a:p>
        </p:txBody>
      </p:sp>
    </p:spTree>
    <p:extLst>
      <p:ext uri="{BB962C8B-B14F-4D97-AF65-F5344CB8AC3E}">
        <p14:creationId xmlns:p14="http://schemas.microsoft.com/office/powerpoint/2010/main" val="30375189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dirty="0">
                <a:solidFill>
                  <a:schemeClr val="dk1"/>
                </a:solidFill>
                <a:latin typeface="Calibri"/>
                <a:ea typeface="Calibri"/>
                <a:cs typeface="Calibri"/>
                <a:sym typeface="Calibri"/>
              </a:rPr>
              <a:t>NPD is a highly complex disorder with a negative connotation. Thus far, we know that it takes two forms characterized by an extreme sense of self-importance. </a:t>
            </a:r>
            <a:r>
              <a:rPr lang="en-US" sz="1100" dirty="0">
                <a:latin typeface="Didot" panose="02000503000000020003" pitchFamily="2" charset="-79"/>
                <a:cs typeface="Didot" panose="02000503000000020003" pitchFamily="2" charset="-79"/>
              </a:rPr>
              <a:t>Narcissists should be cared for as anyone suffering from a mental illness. Although they may be unaware of exactly what harm they could be doing, they still experience the drawbacks to their behaviors and deserve the same treatment as any other person suffering from a psychological illness.</a:t>
            </a:r>
            <a:r>
              <a:rPr lang="en-US" sz="1100" dirty="0">
                <a:solidFill>
                  <a:schemeClr val="dk1"/>
                </a:solidFill>
                <a:latin typeface="Calibri"/>
                <a:ea typeface="Calibri"/>
                <a:cs typeface="Calibri"/>
                <a:sym typeface="Calibri"/>
              </a:rPr>
              <a:t> By sharing our knowledge and constantly expanding research on the condition, we can provide these individuals with safe, reliable treatment resources. </a:t>
            </a:r>
          </a:p>
          <a:p>
            <a:endParaRPr lang="en-US" dirty="0"/>
          </a:p>
        </p:txBody>
      </p:sp>
    </p:spTree>
    <p:extLst>
      <p:ext uri="{BB962C8B-B14F-4D97-AF65-F5344CB8AC3E}">
        <p14:creationId xmlns:p14="http://schemas.microsoft.com/office/powerpoint/2010/main" val="31080470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*all pictures were free-use images</a:t>
            </a:r>
          </a:p>
        </p:txBody>
      </p:sp>
    </p:spTree>
    <p:extLst>
      <p:ext uri="{BB962C8B-B14F-4D97-AF65-F5344CB8AC3E}">
        <p14:creationId xmlns:p14="http://schemas.microsoft.com/office/powerpoint/2010/main" val="8679909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dirty="0"/>
          </a:p>
        </p:txBody>
      </p:sp>
      <p:sp>
        <p:nvSpPr>
          <p:cNvPr id="63" name="Google Shape;6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While narcissistic personality disorder is majorly linked to the individual’s environment, there may be biological causes as well. Genetics may play a role in developing NPD, mainly from similar traits inherited via a parent rather than the entire disorder. Additionally, NPD is linked to physiological issues, such as cardiovascular disease and gastrointestinal problems. </a:t>
            </a:r>
          </a:p>
        </p:txBody>
      </p:sp>
    </p:spTree>
    <p:extLst>
      <p:ext uri="{BB962C8B-B14F-4D97-AF65-F5344CB8AC3E}">
        <p14:creationId xmlns:p14="http://schemas.microsoft.com/office/powerpoint/2010/main" val="31730725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A new study performed by University of Chicago Medicine is linking NPD to oxidative stress. According to the study, people with NPD and BPD have elevated concentrations of the molecule responsible for Oxidative Stress. The body experiences increased stress levels because it is constantly fighting to metabolize. </a:t>
            </a:r>
          </a:p>
          <a:p>
            <a:endParaRPr lang="en-US" dirty="0"/>
          </a:p>
        </p:txBody>
      </p:sp>
    </p:spTree>
    <p:extLst>
      <p:ext uri="{BB962C8B-B14F-4D97-AF65-F5344CB8AC3E}">
        <p14:creationId xmlns:p14="http://schemas.microsoft.com/office/powerpoint/2010/main" val="29700622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dirty="0">
                <a:solidFill>
                  <a:schemeClr val="dk1"/>
                </a:solidFill>
                <a:latin typeface="Calibri"/>
                <a:ea typeface="Calibri"/>
                <a:cs typeface="Calibri"/>
                <a:sym typeface="Calibri"/>
              </a:rPr>
              <a:t>No one chooses to have NPD. Most often, it occurs as a response to psychological stress experienced in childhood. It can stem from trauma, such as neglect or abuse, or being given overwhelming attention as a child. This attention, whether positive or negative, is what leads to the elevated sense of self-worth. These individuals generally have very low self-esteem, poor stress-coping skills, and are apathetic towards others’ feelings. </a:t>
            </a:r>
          </a:p>
          <a:p>
            <a:pPr marL="158750" indent="0">
              <a:buNone/>
            </a:pPr>
            <a:endParaRPr lang="en-US" dirty="0"/>
          </a:p>
        </p:txBody>
      </p:sp>
    </p:spTree>
    <p:extLst>
      <p:ext uri="{BB962C8B-B14F-4D97-AF65-F5344CB8AC3E}">
        <p14:creationId xmlns:p14="http://schemas.microsoft.com/office/powerpoint/2010/main" val="11016124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social components of Narcissistic Personality Disorder are vast. Unfortunately, individuals affected by NPD struggle with romantic relationships, families, work dynamics, and friendships. People who interact with NPD often feel inferior, insignificant, disrespected, or misunderstood by the individual because of their emphasized sense of self-importance. Families and romantic partners are generally most impacted by the person with NPD because they may care for them and feel as though they have to set their own boundaries or feelings aside in order to maintain the relationship. Coworkers, friends, and acquaintances are usually put in awkward power dynamics in which they don’t know how to respond to the individual. </a:t>
            </a:r>
          </a:p>
        </p:txBody>
      </p:sp>
    </p:spTree>
    <p:extLst>
      <p:ext uri="{BB962C8B-B14F-4D97-AF65-F5344CB8AC3E}">
        <p14:creationId xmlns:p14="http://schemas.microsoft.com/office/powerpoint/2010/main" val="20718509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dirty="0">
                <a:solidFill>
                  <a:schemeClr val="dk1"/>
                </a:solidFill>
                <a:latin typeface="Calibri"/>
                <a:ea typeface="Calibri"/>
                <a:cs typeface="Calibri"/>
                <a:sym typeface="Calibri"/>
              </a:rPr>
              <a:t>There is a cultural aspect to NPD, too. Not every individual with it will experience it the same, especially when comparing those with different values. Cultures that highly value individualism and self-dependence are more likely to breed narcissists. The United States, for example, has a high population of people with NPD. This is likely due to the culture’s emphasis on self-sufficiency. Areas that focus more on family values, such as many Asian and Hispanic cultures, are less likely to see narcissistic personalities. </a:t>
            </a:r>
          </a:p>
          <a:p>
            <a:pPr marL="158750" indent="0">
              <a:buNone/>
            </a:pPr>
            <a:endParaRPr lang="en-US" dirty="0"/>
          </a:p>
        </p:txBody>
      </p:sp>
    </p:spTree>
    <p:extLst>
      <p:ext uri="{BB962C8B-B14F-4D97-AF65-F5344CB8AC3E}">
        <p14:creationId xmlns:p14="http://schemas.microsoft.com/office/powerpoint/2010/main" val="28724926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dirty="0">
                <a:solidFill>
                  <a:schemeClr val="dk1"/>
                </a:solidFill>
                <a:latin typeface="Calibri"/>
                <a:ea typeface="Calibri"/>
                <a:cs typeface="Calibri"/>
                <a:sym typeface="Calibri"/>
              </a:rPr>
              <a:t>The previously mentioned cultural variations can impact what treatment is effective for those with NPD. Mental health and personality disorders are viewed differently in different cultures. For example, some cultures are less accepting of therapy. Some view medication as limiting or masking one’s personality or abilities. In order to work with different beliefs and morals, there are different methods of treatment for NPD. Medication, different forms of therapy, self-help, and plenty of support from loved ones will help a narcissist cope with their disorder. The main issue is not necessarily obtaining treatment, though. In most cases, the person with NPD will not seek treatment because they are not negatively affected by their disorder. Rather, it impacts those around them. </a:t>
            </a:r>
          </a:p>
          <a:p>
            <a:pPr marL="158750" indent="0">
              <a:buNone/>
            </a:pPr>
            <a:endParaRPr lang="en-US" dirty="0"/>
          </a:p>
        </p:txBody>
      </p:sp>
    </p:spTree>
    <p:extLst>
      <p:ext uri="{BB962C8B-B14F-4D97-AF65-F5344CB8AC3E}">
        <p14:creationId xmlns:p14="http://schemas.microsoft.com/office/powerpoint/2010/main" val="23020943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B61BEF0D-F0BB-DE4B-95CE-6DB70DBA9567}" type="datetimeFigureOut">
              <a:rPr lang="en-US" smtClean="0"/>
              <a:pPr/>
              <a:t>6/14/23</a:t>
            </a:fld>
            <a:endParaRPr lang="en-US" dirty="0"/>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1"/>
                </a:solidFill>
              </a:defRPr>
            </a:lvl1pPr>
          </a:lstStyle>
          <a:p>
            <a:pPr marL="0" lvl="0" indent="0" algn="r" rtl="0">
              <a:spcBef>
                <a:spcPts val="0"/>
              </a:spcBef>
              <a:spcAft>
                <a:spcPts val="0"/>
              </a:spcAft>
              <a:buNone/>
            </a:pPr>
            <a:fld id="{00000000-1234-1234-1234-123412341234}" type="slidenum">
              <a:rPr lang="en-US" smtClean="0"/>
              <a:t>‹#›</a:t>
            </a:fld>
            <a:endParaRPr lang="en-US" dirty="0"/>
          </a:p>
        </p:txBody>
      </p:sp>
      <p:cxnSp>
        <p:nvCxnSpPr>
          <p:cNvPr id="8" name="Straight Connector 7"/>
          <p:cNvCxnSpPr/>
          <p:nvPr/>
        </p:nvCxnSpPr>
        <p:spPr>
          <a:xfrm>
            <a:off x="1978660" y="3733800"/>
            <a:ext cx="82296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6915569"/>
      </p:ext>
    </p:extLst>
  </p:cSld>
  <p:clrMapOvr>
    <a:masterClrMapping/>
  </p:clrMapOvr>
  <p:hf sldNum="0" hdr="0" ftr="0" dt="0"/>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6/14/23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393458484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6/14/23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628347301"/>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6/14/23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1834379147"/>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6/14/23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dirty="0"/>
          </a:p>
        </p:txBody>
      </p:sp>
      <p:cxnSp>
        <p:nvCxnSpPr>
          <p:cNvPr id="7" name="Straight Connector 6"/>
          <p:cNvCxnSpPr/>
          <p:nvPr/>
        </p:nvCxnSpPr>
        <p:spPr>
          <a:xfrm>
            <a:off x="1981200" y="4020408"/>
            <a:ext cx="82296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7422764"/>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6/14/23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3792999313"/>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6/14/23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168447282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6/14/23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4193271834"/>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6/14/23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1057056022"/>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6/14/23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2641212452"/>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6/14/23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4044275643"/>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tx1"/>
                </a:solidFill>
              </a:defRPr>
            </a:lvl1pPr>
          </a:lstStyle>
          <a:p>
            <a:fld id="{B61BEF0D-F0BB-DE4B-95CE-6DB70DBA9567}" type="datetimeFigureOut">
              <a:rPr lang="en-US" smtClean="0"/>
              <a:pPr/>
              <a:t>6/14/23</a:t>
            </a:fld>
            <a:endParaRPr lang="en-US" dirty="0"/>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tx1"/>
                </a:solidFill>
              </a:defRPr>
            </a:lvl1pPr>
          </a:lstStyle>
          <a:p>
            <a:endParaRPr lang="en-US" dirty="0"/>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tx1"/>
                </a:solidFill>
              </a:defRPr>
            </a:lvl1p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2822753798"/>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tx1"/>
        </a:buClr>
        <a:buSzPct val="80000"/>
        <a:buFont typeface="Corbel" pitchFamily="34" charset="0"/>
        <a:buChar char="•"/>
        <a:defRPr sz="2200" kern="1200">
          <a:solidFill>
            <a:schemeClr val="tx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2000" kern="1200">
          <a:solidFill>
            <a:schemeClr val="tx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1800" kern="1200">
          <a:solidFill>
            <a:schemeClr val="tx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uchicagomedicine.org/forefront/research-and-discoveries-articles/study-shows-narcissistic-personality-disorder-may-have-a-biological-component" TargetMode="External"/><Relationship Id="rId2" Type="http://schemas.openxmlformats.org/officeDocument/2006/relationships/hyperlink" Target="https://www.amenclinics.com/conditions/narcissistic-personality-disorder/#:~:text=In%20terms%20of%20physical%20health,pain%20or%20suffering%20on%20others" TargetMode="External"/><Relationship Id="rId1" Type="http://schemas.openxmlformats.org/officeDocument/2006/relationships/slideLayout" Target="../slideLayouts/slideLayout2.xml"/><Relationship Id="rId6" Type="http://schemas.openxmlformats.org/officeDocument/2006/relationships/hyperlink" Target="https://mbsdirect.vitalsource.com/books/9780135191033" TargetMode="External"/><Relationship Id="rId5" Type="http://schemas.openxmlformats.org/officeDocument/2006/relationships/hyperlink" Target="https://www.healthdirect.gov.au/narcissistic-personality-disorder-npd#:~:text=It%20is%20probably%20a%20mixture,can%20also%20contribute%20to%20NPD" TargetMode="External"/><Relationship Id="rId4" Type="http://schemas.openxmlformats.org/officeDocument/2006/relationships/hyperlink" Target="https://doi.org/10.1016/j.paid.2021.110716"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doi.org/10.1177/1073191108319022" TargetMode="External"/><Relationship Id="rId2" Type="http://schemas.openxmlformats.org/officeDocument/2006/relationships/hyperlink" Target="https://www.mayoclinic.org/diseases-conditions/narcissistic-personality-disorder/symptoms-causes/syc-20366662#:~:text=The%20cause%20is%20likely%20complex,such%20as%20certain%20personality%20traits" TargetMode="External"/><Relationship Id="rId1" Type="http://schemas.openxmlformats.org/officeDocument/2006/relationships/slideLayout" Target="../slideLayouts/slideLayout2.xml"/><Relationship Id="rId6" Type="http://schemas.openxmlformats.org/officeDocument/2006/relationships/hyperlink" Target="https://emedicine.medscape.com/article/1519417-treatment#:~:text=The%20mainstay%20of%20treatment%20is,%2Dterm%20objective%2Dfocused%20psychotherapy" TargetMode="External"/><Relationship Id="rId5" Type="http://schemas.openxmlformats.org/officeDocument/2006/relationships/hyperlink" Target="https://doi.org/10.21500/20112084.4855" TargetMode="External"/><Relationship Id="rId4" Type="http://schemas.openxmlformats.org/officeDocument/2006/relationships/hyperlink" Target="https://tavistockandportman.nhs.uk/care-and-treatment/treatments/psychoanalytic-psychotherapy/#:~:text=Psychoanalytic%20psychotherapy%20is%20a%20talking,may%20contribute%20to%20your%20problems"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domusretreat.com/blog/narcissistic-personality-disorder/" TargetMode="External"/><Relationship Id="rId3" Type="http://schemas.openxmlformats.org/officeDocument/2006/relationships/hyperlink" Target="https://www.verywellmind.com/what-is-narcissistic-personality-disorder-2795446" TargetMode="External"/><Relationship Id="rId7" Type="http://schemas.openxmlformats.org/officeDocument/2006/relationships/hyperlink" Target="https://livlong.com/blogs/health-and-wellness/what-is-a-narcissistic-personality-disorder"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https://www.dukehealth.org/blog/9-signs-of-narcissistic-personality-disorder" TargetMode="External"/><Relationship Id="rId5" Type="http://schemas.openxmlformats.org/officeDocument/2006/relationships/hyperlink" Target="https://www.psypost.org/2020/01/biological-factors-associated-with-changes-in-personality-in-maltreated-adolescent-girls-55287" TargetMode="External"/><Relationship Id="rId4" Type="http://schemas.openxmlformats.org/officeDocument/2006/relationships/hyperlink" Target="https://www.shutterstock.com/image-photo/woman-mask-during-psychologist-visit-1669293838" TargetMode="External"/><Relationship Id="rId9" Type="http://schemas.openxmlformats.org/officeDocument/2006/relationships/hyperlink" Target="https://mydr.com.au/mental-health/narcissistic-personality-disorder-npd/"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3"/>
        <p:cNvGrpSpPr/>
        <p:nvPr/>
      </p:nvGrpSpPr>
      <p:grpSpPr>
        <a:xfrm>
          <a:off x="0" y="0"/>
          <a:ext cx="0" cy="0"/>
          <a:chOff x="0" y="0"/>
          <a:chExt cx="0" cy="0"/>
        </a:xfrm>
      </p:grpSpPr>
      <p:sp useBgFill="1">
        <p:nvSpPr>
          <p:cNvPr id="1042" name="Rectangle 1041">
            <a:extLst>
              <a:ext uri="{FF2B5EF4-FFF2-40B4-BE49-F238E27FC236}">
                <a16:creationId xmlns:a16="http://schemas.microsoft.com/office/drawing/2014/main" id="{D2FCF4C0-36B9-48B9-99A8-D6A94DF078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86109" cy="6857999"/>
          </a:xfrm>
          <a:prstGeom prst="rect">
            <a:avLst/>
          </a:prstGeom>
          <a:ln w="12700">
            <a:noFill/>
          </a:ln>
        </p:spPr>
        <p:style>
          <a:lnRef idx="2">
            <a:schemeClr val="accent1">
              <a:shade val="50000"/>
            </a:schemeClr>
          </a:lnRef>
          <a:fillRef idx="1">
            <a:schemeClr val="accent1"/>
          </a:fillRef>
          <a:effectRef idx="0">
            <a:schemeClr val="accent1"/>
          </a:effectRef>
          <a:fontRef idx="minor">
            <a:schemeClr val="lt1"/>
          </a:fontRef>
        </p:style>
      </p:sp>
      <p:sp>
        <p:nvSpPr>
          <p:cNvPr id="54" name="Google Shape;54;p1"/>
          <p:cNvSpPr txBox="1">
            <a:spLocks noGrp="1"/>
          </p:cNvSpPr>
          <p:nvPr>
            <p:ph type="ctrTitle"/>
          </p:nvPr>
        </p:nvSpPr>
        <p:spPr>
          <a:xfrm>
            <a:off x="5274335" y="821637"/>
            <a:ext cx="6107439" cy="3796884"/>
          </a:xfrm>
          <a:prstGeom prst="rect">
            <a:avLst/>
          </a:prstGeom>
        </p:spPr>
        <p:txBody>
          <a:bodyPr spcFirstLastPara="1" lIns="91425" tIns="45700" rIns="91425" bIns="45700" anchor="ctr" anchorCtr="0">
            <a:normAutofit fontScale="90000"/>
          </a:bodyPr>
          <a:lstStyle/>
          <a:p>
            <a:pPr>
              <a:lnSpc>
                <a:spcPct val="100000"/>
              </a:lnSpc>
              <a:spcBef>
                <a:spcPts val="0"/>
              </a:spcBef>
              <a:buClr>
                <a:schemeClr val="dk1"/>
              </a:buClr>
              <a:buSzPts val="6000"/>
            </a:pPr>
            <a:br>
              <a:rPr lang="en-US" sz="5400" dirty="0"/>
            </a:br>
            <a:r>
              <a:rPr lang="en-US" sz="5000" b="0" i="1" cap="none" dirty="0">
                <a:latin typeface="Didot" panose="02000503000000020003" pitchFamily="2" charset="-79"/>
                <a:cs typeface="Didot" panose="02000503000000020003" pitchFamily="2" charset="-79"/>
              </a:rPr>
              <a:t>A deep dive into</a:t>
            </a:r>
            <a:br>
              <a:rPr lang="en-US" sz="5400" cap="none" dirty="0">
                <a:latin typeface="+mn-lt"/>
              </a:rPr>
            </a:br>
            <a:r>
              <a:rPr lang="en-US" sz="5500" cap="none" dirty="0">
                <a:latin typeface="Didot" panose="02000503000000020003" pitchFamily="2" charset="-79"/>
                <a:cs typeface="Didot" panose="02000503000000020003" pitchFamily="2" charset="-79"/>
              </a:rPr>
              <a:t>Narcissistic Personality Disorder</a:t>
            </a:r>
            <a:endParaRPr lang="en-US" sz="5500" dirty="0">
              <a:latin typeface="Didot" panose="02000503000000020003" pitchFamily="2" charset="-79"/>
              <a:cs typeface="Didot" panose="02000503000000020003" pitchFamily="2" charset="-79"/>
            </a:endParaRPr>
          </a:p>
        </p:txBody>
      </p:sp>
      <p:sp>
        <p:nvSpPr>
          <p:cNvPr id="55" name="Google Shape;55;p1"/>
          <p:cNvSpPr txBox="1">
            <a:spLocks noGrp="1"/>
          </p:cNvSpPr>
          <p:nvPr>
            <p:ph type="subTitle" idx="1"/>
          </p:nvPr>
        </p:nvSpPr>
        <p:spPr>
          <a:xfrm>
            <a:off x="5274334" y="4779390"/>
            <a:ext cx="6107440" cy="1239670"/>
          </a:xfrm>
          <a:prstGeom prst="rect">
            <a:avLst/>
          </a:prstGeom>
        </p:spPr>
        <p:txBody>
          <a:bodyPr spcFirstLastPara="1" lIns="91425" tIns="45700" rIns="91425" bIns="45700" anchor="ctr" anchorCtr="0">
            <a:normAutofit/>
          </a:bodyPr>
          <a:lstStyle/>
          <a:p>
            <a:pPr marL="0" lvl="0" indent="0" rtl="0">
              <a:spcBef>
                <a:spcPts val="0"/>
              </a:spcBef>
              <a:spcAft>
                <a:spcPts val="600"/>
              </a:spcAft>
              <a:buClr>
                <a:schemeClr val="dk1"/>
              </a:buClr>
              <a:buSzPts val="2400"/>
              <a:buNone/>
            </a:pPr>
            <a:r>
              <a:rPr lang="en-US" dirty="0">
                <a:latin typeface="Didot" panose="02000503000000020003" pitchFamily="2" charset="-79"/>
                <a:cs typeface="Didot" panose="02000503000000020003" pitchFamily="2" charset="-79"/>
              </a:rPr>
              <a:t>By Kate Armstrong</a:t>
            </a:r>
          </a:p>
        </p:txBody>
      </p:sp>
      <p:sp useBgFill="1">
        <p:nvSpPr>
          <p:cNvPr id="1044" name="Rectangle 1043">
            <a:extLst>
              <a:ext uri="{FF2B5EF4-FFF2-40B4-BE49-F238E27FC236}">
                <a16:creationId xmlns:a16="http://schemas.microsoft.com/office/drawing/2014/main" id="{D86A9899-E13E-41CB-A144-53FCE2B903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39821" cy="6858000"/>
          </a:xfrm>
          <a:prstGeom prst="rect">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pic>
        <p:nvPicPr>
          <p:cNvPr id="1026" name="Picture 2" descr="9 Signs of Narcissistic Personality Disorder | Duke Health">
            <a:extLst>
              <a:ext uri="{FF2B5EF4-FFF2-40B4-BE49-F238E27FC236}">
                <a16:creationId xmlns:a16="http://schemas.microsoft.com/office/drawing/2014/main" id="{31EAD225-0C44-AB0B-7E0D-76A75C322BE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3361" r="46322"/>
          <a:stretch/>
        </p:blipFill>
        <p:spPr bwMode="auto">
          <a:xfrm>
            <a:off x="20" y="-1"/>
            <a:ext cx="4646208" cy="6858001"/>
          </a:xfrm>
          <a:prstGeom prst="rect">
            <a:avLst/>
          </a:prstGeom>
          <a:noFill/>
          <a:extLst>
            <a:ext uri="{909E8E84-426E-40DD-AFC4-6F175D3DCCD1}">
              <a14:hiddenFill xmlns:a14="http://schemas.microsoft.com/office/drawing/2010/main">
                <a:solidFill>
                  <a:srgbClr val="FFFFFF"/>
                </a:solidFill>
              </a14:hiddenFill>
            </a:ext>
          </a:extLst>
        </p:spPr>
      </p:pic>
      <p:cxnSp>
        <p:nvCxnSpPr>
          <p:cNvPr id="1046" name="Straight Connector 1045">
            <a:extLst>
              <a:ext uri="{FF2B5EF4-FFF2-40B4-BE49-F238E27FC236}">
                <a16:creationId xmlns:a16="http://schemas.microsoft.com/office/drawing/2014/main" id="{C8ECED05-2776-4DF5-B8B8-1DA552C5F01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5400000" flipV="1">
            <a:off x="8328054" y="4246774"/>
            <a:ext cx="0" cy="914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48" name="Rectangle 1047">
            <a:extLst>
              <a:ext uri="{FF2B5EF4-FFF2-40B4-BE49-F238E27FC236}">
                <a16:creationId xmlns:a16="http://schemas.microsoft.com/office/drawing/2014/main" id="{AC9E346A-063C-4F62-BFDF-FD7DE6F0C3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55">
                                            <p:txEl>
                                              <p:pRg st="0" end="0"/>
                                            </p:txEl>
                                          </p:spTgt>
                                        </p:tgtEl>
                                        <p:attrNameLst>
                                          <p:attrName>style.visibility</p:attrName>
                                        </p:attrNameLst>
                                      </p:cBhvr>
                                      <p:to>
                                        <p:strVal val="visible"/>
                                      </p:to>
                                    </p:set>
                                    <p:animEffect transition="in" filter="fade">
                                      <p:cBhvr>
                                        <p:cTn id="7" dur="700"/>
                                        <p:tgtEl>
                                          <p:spTgt spid="55">
                                            <p:txEl>
                                              <p:pRg st="0" end="0"/>
                                            </p:txEl>
                                          </p:spTgt>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54"/>
                                        </p:tgtEl>
                                        <p:attrNameLst>
                                          <p:attrName>style.visibility</p:attrName>
                                        </p:attrNameLst>
                                      </p:cBhvr>
                                      <p:to>
                                        <p:strVal val="visible"/>
                                      </p:to>
                                    </p:set>
                                    <p:animEffect transition="in" filter="fade">
                                      <p:cBhvr>
                                        <p:cTn id="10" dur="7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55"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42" name="Picture 2" descr="Narcissistic Personality Disorder: Signs, Causes, Treatment">
            <a:extLst>
              <a:ext uri="{FF2B5EF4-FFF2-40B4-BE49-F238E27FC236}">
                <a16:creationId xmlns:a16="http://schemas.microsoft.com/office/drawing/2014/main" id="{BD5B6AA8-37A9-C51C-97C6-E49E79797EA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825" b="13906"/>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0247" name="Rectangle 10246">
            <a:extLst>
              <a:ext uri="{FF2B5EF4-FFF2-40B4-BE49-F238E27FC236}">
                <a16:creationId xmlns:a16="http://schemas.microsoft.com/office/drawing/2014/main" id="{F60C7704-7D68-4C16-8EA9-2E13DDE0C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alpha val="92000"/>
            </a:schemeClr>
          </a:solidFill>
          <a:ln w="12700">
            <a:solidFill>
              <a:schemeClr val="tx1">
                <a:alpha val="80000"/>
              </a:schemeClr>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43000" y="609600"/>
            <a:ext cx="9875520" cy="1356360"/>
          </a:xfrm>
        </p:spPr>
        <p:txBody>
          <a:bodyPr>
            <a:normAutofit/>
          </a:bodyPr>
          <a:lstStyle/>
          <a:p>
            <a:r>
              <a:rPr lang="en-US">
                <a:latin typeface="Didot" panose="02000503000000020003" pitchFamily="2" charset="-79"/>
                <a:cs typeface="Didot" panose="02000503000000020003" pitchFamily="2" charset="-79"/>
              </a:rPr>
              <a:t>Community</a:t>
            </a:r>
          </a:p>
        </p:txBody>
      </p:sp>
      <p:sp>
        <p:nvSpPr>
          <p:cNvPr id="3" name="Content Placeholder 2"/>
          <p:cNvSpPr>
            <a:spLocks noGrp="1"/>
          </p:cNvSpPr>
          <p:nvPr>
            <p:ph idx="1"/>
          </p:nvPr>
        </p:nvSpPr>
        <p:spPr>
          <a:xfrm>
            <a:off x="1143000" y="2057400"/>
            <a:ext cx="9872871" cy="4038600"/>
          </a:xfrm>
        </p:spPr>
        <p:txBody>
          <a:bodyPr>
            <a:normAutofit/>
          </a:bodyPr>
          <a:lstStyle/>
          <a:p>
            <a:pPr>
              <a:buFont typeface="Courier New" panose="02070309020205020404" pitchFamily="49" charset="0"/>
              <a:buChar char="o"/>
            </a:pPr>
            <a:r>
              <a:rPr lang="en-US">
                <a:latin typeface="Didot" panose="02000503000000020003" pitchFamily="2" charset="-79"/>
                <a:cs typeface="Didot" panose="02000503000000020003" pitchFamily="2" charset="-79"/>
              </a:rPr>
              <a:t>Spreading awareness</a:t>
            </a:r>
          </a:p>
          <a:p>
            <a:pPr>
              <a:buFont typeface="Courier New" panose="02070309020205020404" pitchFamily="49" charset="0"/>
              <a:buChar char="o"/>
            </a:pPr>
            <a:r>
              <a:rPr lang="en-US">
                <a:latin typeface="Didot" panose="02000503000000020003" pitchFamily="2" charset="-79"/>
                <a:cs typeface="Didot" panose="02000503000000020003" pitchFamily="2" charset="-79"/>
              </a:rPr>
              <a:t>Breaking the stigma</a:t>
            </a:r>
          </a:p>
          <a:p>
            <a:pPr>
              <a:buFont typeface="Courier New" panose="02070309020205020404" pitchFamily="49" charset="0"/>
              <a:buChar char="o"/>
            </a:pPr>
            <a:r>
              <a:rPr lang="en-US">
                <a:latin typeface="Didot" panose="02000503000000020003" pitchFamily="2" charset="-79"/>
                <a:cs typeface="Didot" panose="02000503000000020003" pitchFamily="2" charset="-79"/>
              </a:rPr>
              <a:t>Education of NPD and mental health care</a:t>
            </a:r>
          </a:p>
          <a:p>
            <a:pPr>
              <a:buFont typeface="Courier New" panose="02070309020205020404" pitchFamily="49" charset="0"/>
              <a:buChar char="o"/>
            </a:pPr>
            <a:r>
              <a:rPr lang="en-US">
                <a:latin typeface="Didot" panose="02000503000000020003" pitchFamily="2" charset="-79"/>
                <a:cs typeface="Didot" panose="02000503000000020003" pitchFamily="2" charset="-79"/>
              </a:rPr>
              <a:t>Programs to connect those with NPD and other personality disorders</a:t>
            </a:r>
          </a:p>
          <a:p>
            <a:pPr>
              <a:buFontTx/>
              <a:buChar char="-"/>
            </a:pPr>
            <a:endParaRPr lang="en-US">
              <a:latin typeface="Didot" panose="02000503000000020003" pitchFamily="2" charset="-79"/>
              <a:cs typeface="Didot" panose="02000503000000020003" pitchFamily="2" charset="-79"/>
            </a:endParaRPr>
          </a:p>
        </p:txBody>
      </p:sp>
    </p:spTree>
    <p:extLst>
      <p:ext uri="{BB962C8B-B14F-4D97-AF65-F5344CB8AC3E}">
        <p14:creationId xmlns:p14="http://schemas.microsoft.com/office/powerpoint/2010/main" val="259373420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9"/>
          <p:cNvSpPr txBox="1"/>
          <p:nvPr/>
        </p:nvSpPr>
        <p:spPr>
          <a:xfrm>
            <a:off x="0" y="1988875"/>
            <a:ext cx="11776200" cy="10110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US" sz="6000" dirty="0">
                <a:solidFill>
                  <a:schemeClr val="dk1"/>
                </a:solidFill>
                <a:latin typeface="Didot" panose="02000503000000020003" pitchFamily="2" charset="-79"/>
                <a:cs typeface="Didot" panose="02000503000000020003" pitchFamily="2" charset="-79"/>
              </a:rPr>
              <a:t>Part Two: </a:t>
            </a:r>
            <a:endParaRPr sz="6000" dirty="0">
              <a:solidFill>
                <a:schemeClr val="dk1"/>
              </a:solidFill>
              <a:latin typeface="Didot" panose="02000503000000020003" pitchFamily="2" charset="-79"/>
              <a:cs typeface="Didot" panose="02000503000000020003" pitchFamily="2" charset="-79"/>
            </a:endParaRPr>
          </a:p>
          <a:p>
            <a:pPr marL="0" lvl="0" indent="0" algn="ctr" rtl="0">
              <a:lnSpc>
                <a:spcPct val="115000"/>
              </a:lnSpc>
              <a:spcBef>
                <a:spcPts val="0"/>
              </a:spcBef>
              <a:spcAft>
                <a:spcPts val="0"/>
              </a:spcAft>
              <a:buNone/>
            </a:pPr>
            <a:r>
              <a:rPr lang="en-US" sz="6000" dirty="0">
                <a:solidFill>
                  <a:schemeClr val="dk1"/>
                </a:solidFill>
                <a:latin typeface="Didot" panose="02000503000000020003" pitchFamily="2" charset="-79"/>
                <a:cs typeface="Didot" panose="02000503000000020003" pitchFamily="2" charset="-79"/>
              </a:rPr>
              <a:t>Diagnostic/Evaluative Considerations</a:t>
            </a:r>
            <a:endParaRPr dirty="0">
              <a:latin typeface="Didot" panose="02000503000000020003" pitchFamily="2" charset="-79"/>
              <a:cs typeface="Didot" panose="02000503000000020003" pitchFamily="2" charset="-79"/>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000" dirty="0">
                <a:latin typeface="Didot" panose="02000503000000020003" pitchFamily="2" charset="-79"/>
                <a:cs typeface="Didot" panose="02000503000000020003" pitchFamily="2" charset="-79"/>
              </a:rPr>
              <a:t>Assessment Tools</a:t>
            </a:r>
          </a:p>
        </p:txBody>
      </p:sp>
      <p:sp>
        <p:nvSpPr>
          <p:cNvPr id="3" name="Content Placeholder 2"/>
          <p:cNvSpPr>
            <a:spLocks noGrp="1"/>
          </p:cNvSpPr>
          <p:nvPr>
            <p:ph idx="1"/>
          </p:nvPr>
        </p:nvSpPr>
        <p:spPr/>
        <p:txBody>
          <a:bodyPr>
            <a:normAutofit/>
          </a:bodyPr>
          <a:lstStyle/>
          <a:p>
            <a:pPr>
              <a:buFont typeface="Courier New" panose="02070309020205020404" pitchFamily="49" charset="0"/>
              <a:buChar char="o"/>
            </a:pPr>
            <a:r>
              <a:rPr lang="en-US" sz="3000" dirty="0">
                <a:latin typeface="Didot" panose="02000503000000020003" pitchFamily="2" charset="-79"/>
                <a:cs typeface="Didot" panose="02000503000000020003" pitchFamily="2" charset="-79"/>
              </a:rPr>
              <a:t>Narcissistic Personality Index (NPI)</a:t>
            </a:r>
          </a:p>
          <a:p>
            <a:pPr>
              <a:buFont typeface="Courier New" panose="02070309020205020404" pitchFamily="49" charset="0"/>
              <a:buChar char="o"/>
            </a:pPr>
            <a:r>
              <a:rPr lang="en-US" sz="3000" dirty="0">
                <a:latin typeface="Didot" panose="02000503000000020003" pitchFamily="2" charset="-79"/>
                <a:cs typeface="Didot" panose="02000503000000020003" pitchFamily="2" charset="-79"/>
              </a:rPr>
              <a:t>DSM-5 </a:t>
            </a:r>
          </a:p>
          <a:p>
            <a:pPr>
              <a:buFont typeface="Courier New" panose="02070309020205020404" pitchFamily="49" charset="0"/>
              <a:buChar char="o"/>
            </a:pPr>
            <a:r>
              <a:rPr lang="en-US" sz="3000" dirty="0">
                <a:latin typeface="Didot" panose="02000503000000020003" pitchFamily="2" charset="-79"/>
                <a:cs typeface="Didot" panose="02000503000000020003" pitchFamily="2" charset="-79"/>
              </a:rPr>
              <a:t>Personality Diagnostic Questionnaire-4</a:t>
            </a:r>
          </a:p>
          <a:p>
            <a:pPr>
              <a:buFont typeface="Courier New" panose="02070309020205020404" pitchFamily="49" charset="0"/>
              <a:buChar char="o"/>
            </a:pPr>
            <a:r>
              <a:rPr lang="en-US" sz="3000" dirty="0">
                <a:latin typeface="Didot" panose="02000503000000020003" pitchFamily="2" charset="-79"/>
                <a:cs typeface="Didot" panose="02000503000000020003" pitchFamily="2" charset="-79"/>
              </a:rPr>
              <a:t>Cloninger’s Temperament and Character Inventory (TCI)</a:t>
            </a:r>
          </a:p>
        </p:txBody>
      </p:sp>
      <p:sp>
        <p:nvSpPr>
          <p:cNvPr id="5" name="TextBox 4">
            <a:extLst>
              <a:ext uri="{FF2B5EF4-FFF2-40B4-BE49-F238E27FC236}">
                <a16:creationId xmlns:a16="http://schemas.microsoft.com/office/drawing/2014/main" id="{32DEFF90-8CDC-7C6E-091B-089A5C95ABBD}"/>
              </a:ext>
            </a:extLst>
          </p:cNvPr>
          <p:cNvSpPr txBox="1"/>
          <p:nvPr/>
        </p:nvSpPr>
        <p:spPr>
          <a:xfrm>
            <a:off x="9367283" y="6222882"/>
            <a:ext cx="2413591" cy="276999"/>
          </a:xfrm>
          <a:prstGeom prst="rect">
            <a:avLst/>
          </a:prstGeom>
          <a:noFill/>
        </p:spPr>
        <p:txBody>
          <a:bodyPr wrap="square" rtlCol="0">
            <a:spAutoFit/>
          </a:bodyPr>
          <a:lstStyle/>
          <a:p>
            <a:r>
              <a:rPr lang="en-US" sz="1200" dirty="0">
                <a:latin typeface="Didot" panose="02000503000000020003" pitchFamily="2" charset="-79"/>
                <a:cs typeface="Didot" panose="02000503000000020003" pitchFamily="2" charset="-79"/>
              </a:rPr>
              <a:t>*from Miller at al, 2008</a:t>
            </a:r>
          </a:p>
        </p:txBody>
      </p:sp>
    </p:spTree>
    <p:extLst>
      <p:ext uri="{BB962C8B-B14F-4D97-AF65-F5344CB8AC3E}">
        <p14:creationId xmlns:p14="http://schemas.microsoft.com/office/powerpoint/2010/main" val="226298706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000" dirty="0">
                <a:latin typeface="Didot" panose="02000503000000020003" pitchFamily="2" charset="-79"/>
                <a:cs typeface="Didot" panose="02000503000000020003" pitchFamily="2" charset="-79"/>
              </a:rPr>
              <a:t>Reliability and Validity</a:t>
            </a:r>
          </a:p>
        </p:txBody>
      </p:sp>
      <p:sp>
        <p:nvSpPr>
          <p:cNvPr id="3" name="Content Placeholder 2"/>
          <p:cNvSpPr>
            <a:spLocks noGrp="1"/>
          </p:cNvSpPr>
          <p:nvPr>
            <p:ph idx="1"/>
          </p:nvPr>
        </p:nvSpPr>
        <p:spPr/>
        <p:txBody>
          <a:bodyPr>
            <a:normAutofit/>
          </a:bodyPr>
          <a:lstStyle/>
          <a:p>
            <a:pPr marL="45720" indent="0">
              <a:buNone/>
            </a:pPr>
            <a:r>
              <a:rPr lang="en-US" sz="2000" dirty="0">
                <a:latin typeface="Didot" panose="02000503000000020003" pitchFamily="2" charset="-79"/>
                <a:cs typeface="Didot" panose="02000503000000020003" pitchFamily="2" charset="-79"/>
              </a:rPr>
              <a:t>Grandiose versus Vulnerable</a:t>
            </a:r>
          </a:p>
          <a:p>
            <a:pPr>
              <a:buFont typeface="Courier New" panose="02070309020205020404" pitchFamily="49" charset="0"/>
              <a:buChar char="o"/>
            </a:pPr>
            <a:r>
              <a:rPr lang="en-US" sz="2000" dirty="0">
                <a:latin typeface="Didot" panose="02000503000000020003" pitchFamily="2" charset="-79"/>
                <a:cs typeface="Didot" panose="02000503000000020003" pitchFamily="2" charset="-79"/>
              </a:rPr>
              <a:t>Grandiose narcissism has similar traits to ideal extraversion</a:t>
            </a:r>
          </a:p>
          <a:p>
            <a:pPr>
              <a:buFont typeface="Courier New" panose="02070309020205020404" pitchFamily="49" charset="0"/>
              <a:buChar char="o"/>
            </a:pPr>
            <a:r>
              <a:rPr lang="en-US" sz="2000" dirty="0">
                <a:latin typeface="Didot" panose="02000503000000020003" pitchFamily="2" charset="-79"/>
                <a:cs typeface="Didot" panose="02000503000000020003" pitchFamily="2" charset="-79"/>
              </a:rPr>
              <a:t>Vulnerable narcissism appears as insecurities</a:t>
            </a:r>
          </a:p>
          <a:p>
            <a:pPr lvl="1">
              <a:buFont typeface="Courier New" panose="02070309020205020404" pitchFamily="49" charset="0"/>
              <a:buChar char="o"/>
            </a:pPr>
            <a:r>
              <a:rPr lang="en-US" sz="1800" dirty="0">
                <a:latin typeface="Didot" panose="02000503000000020003" pitchFamily="2" charset="-79"/>
                <a:cs typeface="Didot" panose="02000503000000020003" pitchFamily="2" charset="-79"/>
              </a:rPr>
              <a:t>Depression and depersonalization</a:t>
            </a:r>
          </a:p>
          <a:p>
            <a:pPr lvl="1">
              <a:buFont typeface="Courier New" panose="02070309020205020404" pitchFamily="49" charset="0"/>
              <a:buChar char="o"/>
            </a:pPr>
            <a:r>
              <a:rPr lang="en-US" sz="1800" dirty="0">
                <a:latin typeface="Didot" panose="02000503000000020003" pitchFamily="2" charset="-79"/>
                <a:cs typeface="Didot" panose="02000503000000020003" pitchFamily="2" charset="-79"/>
              </a:rPr>
              <a:t>Other psychological distress</a:t>
            </a:r>
          </a:p>
          <a:p>
            <a:pPr marL="45720" indent="0">
              <a:buNone/>
            </a:pPr>
            <a:endParaRPr lang="en-US" sz="2000" dirty="0">
              <a:latin typeface="Didot" panose="02000503000000020003" pitchFamily="2" charset="-79"/>
              <a:cs typeface="Didot" panose="02000503000000020003" pitchFamily="2" charset="-79"/>
            </a:endParaRPr>
          </a:p>
          <a:p>
            <a:pPr marL="45720" indent="0">
              <a:buNone/>
            </a:pPr>
            <a:r>
              <a:rPr lang="en-US" sz="2000" dirty="0">
                <a:latin typeface="Didot" panose="02000503000000020003" pitchFamily="2" charset="-79"/>
                <a:cs typeface="Didot" panose="02000503000000020003" pitchFamily="2" charset="-79"/>
              </a:rPr>
              <a:t>NPI considered most reliable, despite being a self-report.</a:t>
            </a:r>
          </a:p>
        </p:txBody>
      </p:sp>
      <p:sp>
        <p:nvSpPr>
          <p:cNvPr id="4" name="TextBox 3">
            <a:extLst>
              <a:ext uri="{FF2B5EF4-FFF2-40B4-BE49-F238E27FC236}">
                <a16:creationId xmlns:a16="http://schemas.microsoft.com/office/drawing/2014/main" id="{8B5539AB-7745-99CC-F797-CB1F6386E14F}"/>
              </a:ext>
            </a:extLst>
          </p:cNvPr>
          <p:cNvSpPr txBox="1"/>
          <p:nvPr/>
        </p:nvSpPr>
        <p:spPr>
          <a:xfrm>
            <a:off x="9670852" y="6017567"/>
            <a:ext cx="2690037" cy="461665"/>
          </a:xfrm>
          <a:prstGeom prst="rect">
            <a:avLst/>
          </a:prstGeom>
          <a:noFill/>
        </p:spPr>
        <p:txBody>
          <a:bodyPr wrap="square" rtlCol="0">
            <a:spAutoFit/>
          </a:bodyPr>
          <a:lstStyle/>
          <a:p>
            <a:r>
              <a:rPr lang="en-US" sz="1200" dirty="0">
                <a:latin typeface="Didot" panose="02000503000000020003" pitchFamily="2" charset="-79"/>
                <a:cs typeface="Didot" panose="02000503000000020003" pitchFamily="2" charset="-79"/>
              </a:rPr>
              <a:t>*From Miller at al, 2008 and </a:t>
            </a:r>
            <a:r>
              <a:rPr lang="en-US" sz="1200" b="0" i="0" dirty="0" err="1">
                <a:solidFill>
                  <a:srgbClr val="212121"/>
                </a:solidFill>
                <a:effectLst/>
                <a:latin typeface="Didot" panose="02000503000000020003" pitchFamily="2" charset="-79"/>
                <a:cs typeface="Didot" panose="02000503000000020003" pitchFamily="2" charset="-79"/>
              </a:rPr>
              <a:t>Schmalbach</a:t>
            </a:r>
            <a:r>
              <a:rPr lang="en-US" sz="1200" b="0" i="0" dirty="0">
                <a:solidFill>
                  <a:srgbClr val="212121"/>
                </a:solidFill>
                <a:effectLst/>
                <a:latin typeface="Didot" panose="02000503000000020003" pitchFamily="2" charset="-79"/>
                <a:cs typeface="Didot" panose="02000503000000020003" pitchFamily="2" charset="-79"/>
              </a:rPr>
              <a:t> et al, 2020.</a:t>
            </a:r>
            <a:endParaRPr lang="en-US" sz="1200" dirty="0">
              <a:latin typeface="Didot" panose="02000503000000020003" pitchFamily="2" charset="-79"/>
              <a:cs typeface="Didot" panose="02000503000000020003" pitchFamily="2" charset="-79"/>
            </a:endParaRPr>
          </a:p>
        </p:txBody>
      </p:sp>
    </p:spTree>
    <p:extLst>
      <p:ext uri="{BB962C8B-B14F-4D97-AF65-F5344CB8AC3E}">
        <p14:creationId xmlns:p14="http://schemas.microsoft.com/office/powerpoint/2010/main" val="298808414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000" dirty="0">
                <a:latin typeface="Didot" panose="02000503000000020003" pitchFamily="2" charset="-79"/>
                <a:cs typeface="Didot" panose="02000503000000020003" pitchFamily="2" charset="-79"/>
              </a:rPr>
              <a:t>Diagnosis by Exclusion</a:t>
            </a:r>
          </a:p>
        </p:txBody>
      </p:sp>
      <p:sp>
        <p:nvSpPr>
          <p:cNvPr id="3" name="Content Placeholder 2"/>
          <p:cNvSpPr>
            <a:spLocks noGrp="1"/>
          </p:cNvSpPr>
          <p:nvPr>
            <p:ph idx="1"/>
          </p:nvPr>
        </p:nvSpPr>
        <p:spPr/>
        <p:txBody>
          <a:bodyPr>
            <a:normAutofit/>
          </a:bodyPr>
          <a:lstStyle/>
          <a:p>
            <a:pPr marL="45720" indent="0">
              <a:buNone/>
            </a:pPr>
            <a:r>
              <a:rPr lang="en-US" sz="2000" dirty="0">
                <a:latin typeface="Didot" panose="02000503000000020003" pitchFamily="2" charset="-79"/>
                <a:cs typeface="Didot" panose="02000503000000020003" pitchFamily="2" charset="-79"/>
              </a:rPr>
              <a:t>When other possible diagnoses are ruled out, the only one remaining is confirmed.</a:t>
            </a:r>
          </a:p>
          <a:p>
            <a:pPr marL="45720" indent="0">
              <a:buNone/>
            </a:pPr>
            <a:endParaRPr lang="en-US" sz="2000" dirty="0">
              <a:latin typeface="Didot" panose="02000503000000020003" pitchFamily="2" charset="-79"/>
              <a:cs typeface="Didot" panose="02000503000000020003" pitchFamily="2" charset="-79"/>
            </a:endParaRPr>
          </a:p>
          <a:p>
            <a:pPr marL="45720" indent="0">
              <a:buNone/>
            </a:pPr>
            <a:r>
              <a:rPr lang="en-US" sz="2000" dirty="0">
                <a:latin typeface="Didot" panose="02000503000000020003" pitchFamily="2" charset="-79"/>
                <a:cs typeface="Didot" panose="02000503000000020003" pitchFamily="2" charset="-79"/>
              </a:rPr>
              <a:t>DOE is practiced most often with the following psychological illnesses:</a:t>
            </a:r>
          </a:p>
          <a:p>
            <a:pPr>
              <a:buFont typeface="Courier New" panose="02070309020205020404" pitchFamily="49" charset="0"/>
              <a:buChar char="o"/>
            </a:pPr>
            <a:r>
              <a:rPr lang="en-US" sz="2000" dirty="0">
                <a:solidFill>
                  <a:srgbClr val="212121"/>
                </a:solidFill>
                <a:latin typeface="Didot" panose="02000503000000020003" pitchFamily="2" charset="-79"/>
                <a:cs typeface="Didot" panose="02000503000000020003" pitchFamily="2" charset="-79"/>
              </a:rPr>
              <a:t>P</a:t>
            </a:r>
            <a:r>
              <a:rPr lang="en-US" sz="2000" b="0" i="0" dirty="0">
                <a:solidFill>
                  <a:srgbClr val="212121"/>
                </a:solidFill>
                <a:effectLst/>
                <a:latin typeface="Didot" panose="02000503000000020003" pitchFamily="2" charset="-79"/>
                <a:cs typeface="Didot" panose="02000503000000020003" pitchFamily="2" charset="-79"/>
              </a:rPr>
              <a:t>anic attack, anorexia tardive, Alzheimer's disease</a:t>
            </a:r>
          </a:p>
          <a:p>
            <a:pPr>
              <a:buFont typeface="Courier New" panose="02070309020205020404" pitchFamily="49" charset="0"/>
              <a:buChar char="o"/>
            </a:pPr>
            <a:endParaRPr lang="en-US" sz="2000" dirty="0">
              <a:solidFill>
                <a:srgbClr val="212121"/>
              </a:solidFill>
              <a:latin typeface="Didot" panose="02000503000000020003" pitchFamily="2" charset="-79"/>
              <a:cs typeface="Didot" panose="02000503000000020003" pitchFamily="2" charset="-79"/>
            </a:endParaRPr>
          </a:p>
          <a:p>
            <a:pPr marL="45720" indent="0">
              <a:buNone/>
            </a:pPr>
            <a:r>
              <a:rPr lang="en-US" sz="2000" dirty="0">
                <a:solidFill>
                  <a:srgbClr val="212121"/>
                </a:solidFill>
                <a:latin typeface="Didot" panose="02000503000000020003" pitchFamily="2" charset="-79"/>
                <a:cs typeface="Didot" panose="02000503000000020003" pitchFamily="2" charset="-79"/>
              </a:rPr>
              <a:t>Personality disorders have been previously diagnosed by exclusion, but there are few relevant, current cases of such with NPD.</a:t>
            </a:r>
            <a:endParaRPr lang="en-US" sz="2000" dirty="0">
              <a:latin typeface="Didot" panose="02000503000000020003" pitchFamily="2" charset="-79"/>
              <a:cs typeface="Didot" panose="02000503000000020003" pitchFamily="2" charset="-79"/>
            </a:endParaRPr>
          </a:p>
        </p:txBody>
      </p:sp>
      <p:sp>
        <p:nvSpPr>
          <p:cNvPr id="4" name="TextBox 3">
            <a:extLst>
              <a:ext uri="{FF2B5EF4-FFF2-40B4-BE49-F238E27FC236}">
                <a16:creationId xmlns:a16="http://schemas.microsoft.com/office/drawing/2014/main" id="{7807F428-968E-928E-9CE6-0B39CD74BDF5}"/>
              </a:ext>
            </a:extLst>
          </p:cNvPr>
          <p:cNvSpPr txBox="1"/>
          <p:nvPr/>
        </p:nvSpPr>
        <p:spPr>
          <a:xfrm>
            <a:off x="9516140" y="6145619"/>
            <a:ext cx="2610833" cy="276999"/>
          </a:xfrm>
          <a:prstGeom prst="rect">
            <a:avLst/>
          </a:prstGeom>
          <a:noFill/>
        </p:spPr>
        <p:txBody>
          <a:bodyPr wrap="square" rtlCol="0">
            <a:spAutoFit/>
          </a:bodyPr>
          <a:lstStyle/>
          <a:p>
            <a:r>
              <a:rPr lang="en-US" sz="1200" dirty="0">
                <a:latin typeface="Didot" panose="02000503000000020003" pitchFamily="2" charset="-79"/>
                <a:cs typeface="Didot" panose="02000503000000020003" pitchFamily="2" charset="-79"/>
              </a:rPr>
              <a:t>*Listed illnesses from Fred, 2013.</a:t>
            </a:r>
          </a:p>
        </p:txBody>
      </p:sp>
    </p:spTree>
    <p:extLst>
      <p:ext uri="{BB962C8B-B14F-4D97-AF65-F5344CB8AC3E}">
        <p14:creationId xmlns:p14="http://schemas.microsoft.com/office/powerpoint/2010/main" val="294943977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A6FD2-0A2B-C952-7B0B-BE190B158ED9}"/>
              </a:ext>
            </a:extLst>
          </p:cNvPr>
          <p:cNvSpPr>
            <a:spLocks noGrp="1"/>
          </p:cNvSpPr>
          <p:nvPr>
            <p:ph type="title"/>
          </p:nvPr>
        </p:nvSpPr>
        <p:spPr>
          <a:xfrm>
            <a:off x="1143000" y="609599"/>
            <a:ext cx="9875520" cy="5652977"/>
          </a:xfrm>
        </p:spPr>
        <p:txBody>
          <a:bodyPr>
            <a:normAutofit/>
          </a:bodyPr>
          <a:lstStyle/>
          <a:p>
            <a:r>
              <a:rPr lang="en-US" sz="3000" b="0" i="0" dirty="0">
                <a:solidFill>
                  <a:srgbClr val="333333"/>
                </a:solidFill>
                <a:effectLst/>
                <a:latin typeface="Didot" panose="02000503000000020003" pitchFamily="2" charset="-79"/>
                <a:cs typeface="Didot" panose="02000503000000020003" pitchFamily="2" charset="-79"/>
              </a:rPr>
              <a:t>“Those suffering from these conditions often describe themselves as ‘the patients psychiatrists dislike’. They are made to feel blamed for their condition, and are met with prejudice and an unhelpful approach from professional staff, who often wrongly equate personality disorder with violence towards others. Personality disorder has been described by sufferers as a ‘very sticky label’.”</a:t>
            </a:r>
            <a:endParaRPr lang="en-US" sz="3000" dirty="0">
              <a:latin typeface="Didot" panose="02000503000000020003" pitchFamily="2" charset="-79"/>
              <a:cs typeface="Didot" panose="02000503000000020003" pitchFamily="2" charset="-79"/>
            </a:endParaRPr>
          </a:p>
        </p:txBody>
      </p:sp>
      <p:sp>
        <p:nvSpPr>
          <p:cNvPr id="3" name="TextBox 2">
            <a:extLst>
              <a:ext uri="{FF2B5EF4-FFF2-40B4-BE49-F238E27FC236}">
                <a16:creationId xmlns:a16="http://schemas.microsoft.com/office/drawing/2014/main" id="{30E153A4-1FAC-6633-FC0F-956ACF030A96}"/>
              </a:ext>
            </a:extLst>
          </p:cNvPr>
          <p:cNvSpPr txBox="1"/>
          <p:nvPr/>
        </p:nvSpPr>
        <p:spPr>
          <a:xfrm>
            <a:off x="9781954" y="6237768"/>
            <a:ext cx="2796363" cy="276999"/>
          </a:xfrm>
          <a:prstGeom prst="rect">
            <a:avLst/>
          </a:prstGeom>
          <a:noFill/>
        </p:spPr>
        <p:txBody>
          <a:bodyPr wrap="square" rtlCol="0">
            <a:spAutoFit/>
          </a:bodyPr>
          <a:lstStyle/>
          <a:p>
            <a:r>
              <a:rPr lang="en-US" sz="1200" dirty="0">
                <a:latin typeface="Didot" panose="02000503000000020003" pitchFamily="2" charset="-79"/>
                <a:cs typeface="Didot" panose="02000503000000020003" pitchFamily="2" charset="-79"/>
              </a:rPr>
              <a:t>From Snowden, 2003.</a:t>
            </a:r>
          </a:p>
        </p:txBody>
      </p:sp>
    </p:spTree>
    <p:extLst>
      <p:ext uri="{BB962C8B-B14F-4D97-AF65-F5344CB8AC3E}">
        <p14:creationId xmlns:p14="http://schemas.microsoft.com/office/powerpoint/2010/main" val="206736527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43001" y="1017172"/>
            <a:ext cx="5493741" cy="1443269"/>
          </a:xfrm>
        </p:spPr>
        <p:txBody>
          <a:bodyPr>
            <a:normAutofit/>
          </a:bodyPr>
          <a:lstStyle/>
          <a:p>
            <a:r>
              <a:rPr lang="en-US" sz="4000" dirty="0">
                <a:latin typeface="Didot" panose="02000503000000020003" pitchFamily="2" charset="-79"/>
                <a:cs typeface="Didot" panose="02000503000000020003" pitchFamily="2" charset="-79"/>
              </a:rPr>
              <a:t>Assessments and DOE</a:t>
            </a:r>
          </a:p>
        </p:txBody>
      </p:sp>
      <p:sp>
        <p:nvSpPr>
          <p:cNvPr id="3" name="Content Placeholder 2"/>
          <p:cNvSpPr>
            <a:spLocks noGrp="1"/>
          </p:cNvSpPr>
          <p:nvPr>
            <p:ph idx="1"/>
          </p:nvPr>
        </p:nvSpPr>
        <p:spPr>
          <a:xfrm>
            <a:off x="1143002" y="2546430"/>
            <a:ext cx="5084178" cy="3549570"/>
          </a:xfrm>
        </p:spPr>
        <p:txBody>
          <a:bodyPr>
            <a:normAutofit/>
          </a:bodyPr>
          <a:lstStyle/>
          <a:p>
            <a:pPr marL="45720" indent="0">
              <a:buNone/>
            </a:pPr>
            <a:r>
              <a:rPr lang="en-US" sz="1800" dirty="0">
                <a:latin typeface="Didot" panose="02000503000000020003" pitchFamily="2" charset="-79"/>
                <a:cs typeface="Didot" panose="02000503000000020003" pitchFamily="2" charset="-79"/>
              </a:rPr>
              <a:t>Self-assessments are forms of Diagnosis by Exclusion</a:t>
            </a:r>
          </a:p>
          <a:p>
            <a:pPr>
              <a:buFont typeface="Courier New" panose="02070309020205020404" pitchFamily="49" charset="0"/>
              <a:buChar char="o"/>
            </a:pPr>
            <a:r>
              <a:rPr lang="en-US" sz="1800" dirty="0">
                <a:latin typeface="Didot" panose="02000503000000020003" pitchFamily="2" charset="-79"/>
                <a:cs typeface="Didot" panose="02000503000000020003" pitchFamily="2" charset="-79"/>
              </a:rPr>
              <a:t>NPI</a:t>
            </a:r>
          </a:p>
          <a:p>
            <a:pPr marL="45720" indent="0">
              <a:buNone/>
            </a:pPr>
            <a:endParaRPr lang="en-US" sz="1800" dirty="0">
              <a:latin typeface="Didot" panose="02000503000000020003" pitchFamily="2" charset="-79"/>
              <a:cs typeface="Didot" panose="02000503000000020003" pitchFamily="2" charset="-79"/>
            </a:endParaRPr>
          </a:p>
          <a:p>
            <a:pPr marL="45720" indent="0">
              <a:buNone/>
            </a:pPr>
            <a:r>
              <a:rPr lang="en-US" sz="1800" dirty="0">
                <a:latin typeface="Didot" panose="02000503000000020003" pitchFamily="2" charset="-79"/>
                <a:cs typeface="Didot" panose="02000503000000020003" pitchFamily="2" charset="-79"/>
              </a:rPr>
              <a:t>Temperament and Character Inventory</a:t>
            </a:r>
          </a:p>
          <a:p>
            <a:pPr marL="45720" indent="0">
              <a:buNone/>
            </a:pPr>
            <a:endParaRPr lang="en-US" sz="1800" dirty="0">
              <a:latin typeface="Didot" panose="02000503000000020003" pitchFamily="2" charset="-79"/>
              <a:cs typeface="Didot" panose="02000503000000020003" pitchFamily="2" charset="-79"/>
            </a:endParaRPr>
          </a:p>
          <a:p>
            <a:pPr marL="45720" indent="0">
              <a:buNone/>
            </a:pPr>
            <a:r>
              <a:rPr lang="en-US" sz="1800" b="1" dirty="0">
                <a:latin typeface="Didot" panose="02000503000000020003" pitchFamily="2" charset="-79"/>
                <a:cs typeface="Didot" panose="02000503000000020003" pitchFamily="2" charset="-79"/>
              </a:rPr>
              <a:t>Assessments that are not inclusive are forms of DOE.</a:t>
            </a:r>
          </a:p>
        </p:txBody>
      </p:sp>
      <p:pic>
        <p:nvPicPr>
          <p:cNvPr id="8194" name="Picture 2" descr="Self-diagnosis; A Google trend that you shouldn't follow! – HarborSays">
            <a:extLst>
              <a:ext uri="{FF2B5EF4-FFF2-40B4-BE49-F238E27FC236}">
                <a16:creationId xmlns:a16="http://schemas.microsoft.com/office/drawing/2014/main" id="{E73B316E-2F7C-4B0B-3750-A24C91F986D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 b="7130"/>
          <a:stretch/>
        </p:blipFill>
        <p:spPr bwMode="auto">
          <a:xfrm>
            <a:off x="6636743" y="1238487"/>
            <a:ext cx="4741120" cy="44930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273609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Didot" panose="02000503000000020003" pitchFamily="2" charset="-79"/>
                <a:cs typeface="Didot" panose="02000503000000020003" pitchFamily="2" charset="-79"/>
              </a:rPr>
              <a:t>DSM, Mental Health, &amp; Clinical Practice</a:t>
            </a:r>
          </a:p>
        </p:txBody>
      </p:sp>
      <p:sp>
        <p:nvSpPr>
          <p:cNvPr id="3" name="Content Placeholder 2"/>
          <p:cNvSpPr>
            <a:spLocks noGrp="1"/>
          </p:cNvSpPr>
          <p:nvPr>
            <p:ph idx="1"/>
          </p:nvPr>
        </p:nvSpPr>
        <p:spPr/>
        <p:txBody>
          <a:bodyPr>
            <a:normAutofit/>
          </a:bodyPr>
          <a:lstStyle/>
          <a:p>
            <a:pPr marL="45720" indent="0">
              <a:buNone/>
            </a:pPr>
            <a:r>
              <a:rPr lang="en-US" sz="2500" dirty="0">
                <a:latin typeface="Didot" panose="02000503000000020003" pitchFamily="2" charset="-79"/>
                <a:cs typeface="Didot" panose="02000503000000020003" pitchFamily="2" charset="-79"/>
              </a:rPr>
              <a:t>There is a complex relationship between the publication process of the DSM, the contribution of research in mental health, and the practice of clinicians.</a:t>
            </a:r>
          </a:p>
          <a:p>
            <a:pPr>
              <a:buFont typeface="Courier New" panose="02070309020205020404" pitchFamily="49" charset="0"/>
              <a:buChar char="o"/>
            </a:pPr>
            <a:r>
              <a:rPr lang="en-US" sz="2500" dirty="0">
                <a:latin typeface="Didot" panose="02000503000000020003" pitchFamily="2" charset="-79"/>
                <a:cs typeface="Didot" panose="02000503000000020003" pitchFamily="2" charset="-79"/>
              </a:rPr>
              <a:t>If the DSM is inaccurate, then so are clinicians.</a:t>
            </a:r>
          </a:p>
          <a:p>
            <a:pPr>
              <a:buFont typeface="Courier New" panose="02070309020205020404" pitchFamily="49" charset="0"/>
              <a:buChar char="o"/>
            </a:pPr>
            <a:r>
              <a:rPr lang="en-US" sz="2500" dirty="0">
                <a:latin typeface="Didot" panose="02000503000000020003" pitchFamily="2" charset="-79"/>
                <a:cs typeface="Didot" panose="02000503000000020003" pitchFamily="2" charset="-79"/>
              </a:rPr>
              <a:t>If clinicians are inaccurate, then so are diagnoses. </a:t>
            </a:r>
          </a:p>
          <a:p>
            <a:pPr>
              <a:buFont typeface="Courier New" panose="02070309020205020404" pitchFamily="49" charset="0"/>
              <a:buChar char="o"/>
            </a:pPr>
            <a:r>
              <a:rPr lang="en-US" sz="2500" b="1" dirty="0">
                <a:latin typeface="Didot" panose="02000503000000020003" pitchFamily="2" charset="-79"/>
                <a:cs typeface="Didot" panose="02000503000000020003" pitchFamily="2" charset="-79"/>
              </a:rPr>
              <a:t>Psychology and psychiatry heavily rely on the DSM</a:t>
            </a:r>
          </a:p>
          <a:p>
            <a:pPr>
              <a:buFont typeface="Courier New" panose="02070309020205020404" pitchFamily="49" charset="0"/>
              <a:buChar char="o"/>
            </a:pPr>
            <a:r>
              <a:rPr lang="en-US" sz="2500" dirty="0">
                <a:latin typeface="Didot" panose="02000503000000020003" pitchFamily="2" charset="-79"/>
                <a:cs typeface="Didot" panose="02000503000000020003" pitchFamily="2" charset="-79"/>
              </a:rPr>
              <a:t>Mental health research is constantly improving and changing…</a:t>
            </a:r>
          </a:p>
          <a:p>
            <a:pPr>
              <a:buFont typeface="Courier New" panose="02070309020205020404" pitchFamily="49" charset="0"/>
              <a:buChar char="o"/>
            </a:pPr>
            <a:r>
              <a:rPr lang="en-US" sz="2500" dirty="0">
                <a:latin typeface="Didot" panose="02000503000000020003" pitchFamily="2" charset="-79"/>
                <a:cs typeface="Didot" panose="02000503000000020003" pitchFamily="2" charset="-79"/>
              </a:rPr>
              <a:t>Which means the DSM must change too!</a:t>
            </a:r>
          </a:p>
          <a:p>
            <a:pPr marL="45720" indent="0">
              <a:buNone/>
            </a:pPr>
            <a:endParaRPr lang="en-US" sz="1800" dirty="0">
              <a:latin typeface="Didot" panose="02000503000000020003" pitchFamily="2" charset="-79"/>
              <a:cs typeface="Didot" panose="02000503000000020003" pitchFamily="2" charset="-79"/>
            </a:endParaRPr>
          </a:p>
        </p:txBody>
      </p:sp>
    </p:spTree>
    <p:extLst>
      <p:ext uri="{BB962C8B-B14F-4D97-AF65-F5344CB8AC3E}">
        <p14:creationId xmlns:p14="http://schemas.microsoft.com/office/powerpoint/2010/main" val="291552129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g94ae2111d8_0_472"/>
          <p:cNvSpPr txBox="1">
            <a:spLocks noGrp="1"/>
          </p:cNvSpPr>
          <p:nvPr>
            <p:ph type="title"/>
          </p:nvPr>
        </p:nvSpPr>
        <p:spPr>
          <a:prstGeom prst="rect">
            <a:avLst/>
          </a:prstGeom>
        </p:spPr>
        <p:txBody>
          <a:bodyPr spcFirstLastPara="1" wrap="square" lIns="121900" tIns="121900" rIns="121900" bIns="121900" anchor="t" anchorCtr="0">
            <a:noAutofit/>
          </a:bodyPr>
          <a:lstStyle/>
          <a:p>
            <a:pPr marL="0" lvl="0" indent="0" algn="ctr" rtl="0">
              <a:lnSpc>
                <a:spcPct val="115000"/>
              </a:lnSpc>
              <a:spcBef>
                <a:spcPts val="1100"/>
              </a:spcBef>
              <a:spcAft>
                <a:spcPts val="0"/>
              </a:spcAft>
              <a:buNone/>
            </a:pPr>
            <a:endParaRPr sz="6000" dirty="0"/>
          </a:p>
          <a:p>
            <a:pPr marL="0" lvl="0" indent="0" algn="ctr" rtl="0">
              <a:lnSpc>
                <a:spcPct val="115000"/>
              </a:lnSpc>
              <a:spcBef>
                <a:spcPts val="1100"/>
              </a:spcBef>
              <a:spcAft>
                <a:spcPts val="0"/>
              </a:spcAft>
              <a:buClr>
                <a:schemeClr val="dk1"/>
              </a:buClr>
              <a:buSzPts val="1100"/>
              <a:buFont typeface="Arial"/>
              <a:buNone/>
            </a:pPr>
            <a:r>
              <a:rPr lang="en-US" sz="6000" dirty="0">
                <a:latin typeface="Didot" panose="02000503000000020003" pitchFamily="2" charset="-79"/>
                <a:cs typeface="Didot" panose="02000503000000020003" pitchFamily="2" charset="-79"/>
              </a:rPr>
              <a:t>Part Three: Therapeutic Considerations</a:t>
            </a:r>
            <a:endParaRPr sz="6000" dirty="0">
              <a:latin typeface="Didot" panose="02000503000000020003" pitchFamily="2" charset="-79"/>
              <a:cs typeface="Didot" panose="02000503000000020003" pitchFamily="2" charset="-79"/>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Didot" panose="02000503000000020003" pitchFamily="2" charset="-79"/>
                <a:cs typeface="Didot" panose="02000503000000020003" pitchFamily="2" charset="-79"/>
              </a:rPr>
              <a:t>Therapeutic Approaches</a:t>
            </a:r>
          </a:p>
        </p:txBody>
      </p:sp>
      <p:sp>
        <p:nvSpPr>
          <p:cNvPr id="3" name="Content Placeholder 2"/>
          <p:cNvSpPr>
            <a:spLocks noGrp="1"/>
          </p:cNvSpPr>
          <p:nvPr>
            <p:ph idx="1"/>
          </p:nvPr>
        </p:nvSpPr>
        <p:spPr/>
        <p:txBody>
          <a:bodyPr>
            <a:normAutofit/>
          </a:bodyPr>
          <a:lstStyle/>
          <a:p>
            <a:pPr marL="45720" indent="0">
              <a:buNone/>
            </a:pPr>
            <a:r>
              <a:rPr lang="en-US" dirty="0">
                <a:latin typeface="Didot" panose="02000503000000020003" pitchFamily="2" charset="-79"/>
                <a:cs typeface="Didot" panose="02000503000000020003" pitchFamily="2" charset="-79"/>
              </a:rPr>
              <a:t>*Psychoanalytic psychotherapy</a:t>
            </a:r>
          </a:p>
          <a:p>
            <a:pPr>
              <a:buFont typeface="Courier New" panose="02070309020205020404" pitchFamily="49" charset="0"/>
              <a:buChar char="o"/>
            </a:pPr>
            <a:r>
              <a:rPr lang="en-US" dirty="0">
                <a:latin typeface="Didot" panose="02000503000000020003" pitchFamily="2" charset="-79"/>
                <a:cs typeface="Didot" panose="02000503000000020003" pitchFamily="2" charset="-79"/>
              </a:rPr>
              <a:t>“Talk” therapy</a:t>
            </a:r>
          </a:p>
          <a:p>
            <a:pPr marL="45720" indent="0">
              <a:buNone/>
            </a:pPr>
            <a:r>
              <a:rPr lang="en-US" dirty="0">
                <a:latin typeface="Didot" panose="02000503000000020003" pitchFamily="2" charset="-79"/>
                <a:cs typeface="Didot" panose="02000503000000020003" pitchFamily="2" charset="-79"/>
              </a:rPr>
              <a:t>Group therapy</a:t>
            </a:r>
          </a:p>
          <a:p>
            <a:pPr marL="45720" indent="0">
              <a:buNone/>
            </a:pPr>
            <a:r>
              <a:rPr lang="en-US" dirty="0">
                <a:latin typeface="Didot" panose="02000503000000020003" pitchFamily="2" charset="-79"/>
                <a:cs typeface="Didot" panose="02000503000000020003" pitchFamily="2" charset="-79"/>
              </a:rPr>
              <a:t>Family &amp; couple’s therapy</a:t>
            </a:r>
          </a:p>
          <a:p>
            <a:pPr>
              <a:buFont typeface="Courier New" panose="02070309020205020404" pitchFamily="49" charset="0"/>
              <a:buChar char="o"/>
            </a:pPr>
            <a:r>
              <a:rPr lang="en-US" dirty="0">
                <a:latin typeface="Didot" panose="02000503000000020003" pitchFamily="2" charset="-79"/>
                <a:cs typeface="Didot" panose="02000503000000020003" pitchFamily="2" charset="-79"/>
              </a:rPr>
              <a:t>Those with NPD may cause harm to personal relationships, especially with loved ones</a:t>
            </a:r>
          </a:p>
          <a:p>
            <a:pPr marL="45720" indent="0">
              <a:buNone/>
            </a:pPr>
            <a:endParaRPr lang="en-US" dirty="0">
              <a:latin typeface="Didot" panose="02000503000000020003" pitchFamily="2" charset="-79"/>
              <a:cs typeface="Didot" panose="02000503000000020003" pitchFamily="2" charset="-79"/>
            </a:endParaRPr>
          </a:p>
          <a:p>
            <a:pPr marL="45720" indent="0">
              <a:buNone/>
            </a:pPr>
            <a:r>
              <a:rPr lang="en-US" dirty="0">
                <a:latin typeface="Didot" panose="02000503000000020003" pitchFamily="2" charset="-79"/>
                <a:cs typeface="Didot" panose="02000503000000020003" pitchFamily="2" charset="-79"/>
              </a:rPr>
              <a:t>Medication is also often prescribed to help treat disordered symptoms.</a:t>
            </a:r>
          </a:p>
        </p:txBody>
      </p:sp>
      <p:sp>
        <p:nvSpPr>
          <p:cNvPr id="4" name="TextBox 3">
            <a:extLst>
              <a:ext uri="{FF2B5EF4-FFF2-40B4-BE49-F238E27FC236}">
                <a16:creationId xmlns:a16="http://schemas.microsoft.com/office/drawing/2014/main" id="{24210619-133F-7946-8CC3-0A9571B0DE16}"/>
              </a:ext>
            </a:extLst>
          </p:cNvPr>
          <p:cNvSpPr txBox="1"/>
          <p:nvPr/>
        </p:nvSpPr>
        <p:spPr>
          <a:xfrm>
            <a:off x="9260959" y="6241312"/>
            <a:ext cx="2519916" cy="276999"/>
          </a:xfrm>
          <a:prstGeom prst="rect">
            <a:avLst/>
          </a:prstGeom>
          <a:noFill/>
        </p:spPr>
        <p:txBody>
          <a:bodyPr wrap="square" rtlCol="0">
            <a:spAutoFit/>
          </a:bodyPr>
          <a:lstStyle/>
          <a:p>
            <a:r>
              <a:rPr lang="en-US" sz="1200" dirty="0">
                <a:latin typeface="Didot" panose="02000503000000020003" pitchFamily="2" charset="-79"/>
                <a:cs typeface="Didot" panose="02000503000000020003" pitchFamily="2" charset="-79"/>
              </a:rPr>
              <a:t>*From the NHS Foundation Trust </a:t>
            </a:r>
          </a:p>
        </p:txBody>
      </p:sp>
    </p:spTree>
    <p:extLst>
      <p:ext uri="{BB962C8B-B14F-4D97-AF65-F5344CB8AC3E}">
        <p14:creationId xmlns:p14="http://schemas.microsoft.com/office/powerpoint/2010/main" val="242925172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9"/>
        <p:cNvGrpSpPr/>
        <p:nvPr/>
      </p:nvGrpSpPr>
      <p:grpSpPr>
        <a:xfrm>
          <a:off x="0" y="0"/>
          <a:ext cx="0" cy="0"/>
          <a:chOff x="0" y="0"/>
          <a:chExt cx="0" cy="0"/>
        </a:xfrm>
      </p:grpSpPr>
      <p:sp>
        <p:nvSpPr>
          <p:cNvPr id="2065" name="Rectangle 2054">
            <a:extLst>
              <a:ext uri="{FF2B5EF4-FFF2-40B4-BE49-F238E27FC236}">
                <a16:creationId xmlns:a16="http://schemas.microsoft.com/office/drawing/2014/main" id="{3015786B-EDF9-4D06-86F8-138A81A377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sp>
      <p:sp>
        <p:nvSpPr>
          <p:cNvPr id="2066" name="Rectangle 2056">
            <a:extLst>
              <a:ext uri="{FF2B5EF4-FFF2-40B4-BE49-F238E27FC236}">
                <a16:creationId xmlns:a16="http://schemas.microsoft.com/office/drawing/2014/main" id="{CDAF4C44-C3B3-4BE9-B858-3F83253B5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sp>
      <p:cxnSp>
        <p:nvCxnSpPr>
          <p:cNvPr id="2067" name="Straight Connector 2058">
            <a:extLst>
              <a:ext uri="{FF2B5EF4-FFF2-40B4-BE49-F238E27FC236}">
                <a16:creationId xmlns:a16="http://schemas.microsoft.com/office/drawing/2014/main" id="{B914FCD7-4475-4DE4-BCF9-F3032ECA5C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0" name="Google Shape;60;p2"/>
          <p:cNvSpPr txBox="1">
            <a:spLocks noGrp="1"/>
          </p:cNvSpPr>
          <p:nvPr>
            <p:ph type="title"/>
          </p:nvPr>
        </p:nvSpPr>
        <p:spPr>
          <a:xfrm>
            <a:off x="1109980" y="4115696"/>
            <a:ext cx="9966960" cy="2120033"/>
          </a:xfrm>
          <a:prstGeom prst="rect">
            <a:avLst/>
          </a:prstGeom>
        </p:spPr>
        <p:txBody>
          <a:bodyPr spcFirstLastPara="1" vert="horz" lIns="91440" tIns="45720" rIns="91440" bIns="45720" rtlCol="0" anchor="b" anchorCtr="0">
            <a:noAutofit/>
          </a:bodyPr>
          <a:lstStyle/>
          <a:p>
            <a:pPr marL="0" lvl="0" indent="0">
              <a:lnSpc>
                <a:spcPct val="85000"/>
              </a:lnSpc>
              <a:spcAft>
                <a:spcPts val="0"/>
              </a:spcAft>
              <a:buClr>
                <a:schemeClr val="dk1"/>
              </a:buClr>
              <a:buSzPts val="1800"/>
            </a:pPr>
            <a:r>
              <a:rPr lang="en-US" sz="1400" dirty="0">
                <a:latin typeface="Didot" panose="02000503000000020003" pitchFamily="2" charset="-79"/>
                <a:cs typeface="Didot" panose="02000503000000020003" pitchFamily="2" charset="-79"/>
              </a:rPr>
              <a:t>It’s an illness, not a lifestyle.</a:t>
            </a:r>
            <a:br>
              <a:rPr lang="en-US" sz="1400" dirty="0">
                <a:latin typeface="Didot" panose="02000503000000020003" pitchFamily="2" charset="-79"/>
                <a:cs typeface="Didot" panose="02000503000000020003" pitchFamily="2" charset="-79"/>
              </a:rPr>
            </a:br>
            <a:br>
              <a:rPr lang="en-US" sz="1400" dirty="0">
                <a:latin typeface="Didot" panose="02000503000000020003" pitchFamily="2" charset="-79"/>
                <a:cs typeface="Didot" panose="02000503000000020003" pitchFamily="2" charset="-79"/>
              </a:rPr>
            </a:br>
            <a:r>
              <a:rPr lang="en-US" sz="1400" dirty="0">
                <a:latin typeface="Didot" panose="02000503000000020003" pitchFamily="2" charset="-79"/>
                <a:cs typeface="Didot" panose="02000503000000020003" pitchFamily="2" charset="-79"/>
              </a:rPr>
              <a:t>	</a:t>
            </a:r>
            <a:r>
              <a:rPr lang="en-US" sz="1400" kern="1200" dirty="0">
                <a:solidFill>
                  <a:schemeClr val="tx1"/>
                </a:solidFill>
                <a:latin typeface="Didot" panose="02000503000000020003" pitchFamily="2" charset="-79"/>
                <a:cs typeface="Didot" panose="02000503000000020003" pitchFamily="2" charset="-79"/>
              </a:rPr>
              <a:t>May be genetic and/or environmental</a:t>
            </a:r>
            <a:br>
              <a:rPr lang="en-US" sz="1400" kern="1200" dirty="0">
                <a:solidFill>
                  <a:schemeClr val="tx1"/>
                </a:solidFill>
                <a:latin typeface="Didot" panose="02000503000000020003" pitchFamily="2" charset="-79"/>
                <a:cs typeface="Didot" panose="02000503000000020003" pitchFamily="2" charset="-79"/>
              </a:rPr>
            </a:br>
            <a:br>
              <a:rPr lang="en-US" sz="1400" kern="1200" dirty="0">
                <a:solidFill>
                  <a:schemeClr val="tx1"/>
                </a:solidFill>
                <a:latin typeface="Didot" panose="02000503000000020003" pitchFamily="2" charset="-79"/>
                <a:cs typeface="Didot" panose="02000503000000020003" pitchFamily="2" charset="-79"/>
              </a:rPr>
            </a:br>
            <a:r>
              <a:rPr lang="en-US" sz="1400" kern="1200" dirty="0">
                <a:solidFill>
                  <a:schemeClr val="tx1"/>
                </a:solidFill>
                <a:latin typeface="Didot" panose="02000503000000020003" pitchFamily="2" charset="-79"/>
                <a:cs typeface="Didot" panose="02000503000000020003" pitchFamily="2" charset="-79"/>
              </a:rPr>
              <a:t>	Characterized by apathy and heightened sense of self-importance</a:t>
            </a:r>
            <a:br>
              <a:rPr lang="en-US" sz="1400" kern="1200" dirty="0">
                <a:solidFill>
                  <a:schemeClr val="tx1"/>
                </a:solidFill>
                <a:latin typeface="Didot" panose="02000503000000020003" pitchFamily="2" charset="-79"/>
                <a:cs typeface="Didot" panose="02000503000000020003" pitchFamily="2" charset="-79"/>
              </a:rPr>
            </a:br>
            <a:r>
              <a:rPr lang="en-US" sz="1400" kern="1200" dirty="0">
                <a:solidFill>
                  <a:schemeClr val="tx1"/>
                </a:solidFill>
                <a:latin typeface="Didot" panose="02000503000000020003" pitchFamily="2" charset="-79"/>
                <a:cs typeface="Didot" panose="02000503000000020003" pitchFamily="2" charset="-79"/>
              </a:rPr>
              <a:t>		*some may be aggressive while others appear highly sensitive</a:t>
            </a:r>
            <a:br>
              <a:rPr lang="en-US" sz="1400" kern="1200" dirty="0">
                <a:solidFill>
                  <a:schemeClr val="tx1"/>
                </a:solidFill>
                <a:latin typeface="Didot" panose="02000503000000020003" pitchFamily="2" charset="-79"/>
                <a:cs typeface="Didot" panose="02000503000000020003" pitchFamily="2" charset="-79"/>
              </a:rPr>
            </a:br>
            <a:br>
              <a:rPr lang="en-US" sz="1400" kern="1200" dirty="0">
                <a:solidFill>
                  <a:schemeClr val="tx1"/>
                </a:solidFill>
                <a:latin typeface="Didot" panose="02000503000000020003" pitchFamily="2" charset="-79"/>
                <a:cs typeface="Didot" panose="02000503000000020003" pitchFamily="2" charset="-79"/>
              </a:rPr>
            </a:br>
            <a:br>
              <a:rPr lang="en-US" sz="1400" kern="1200" dirty="0">
                <a:solidFill>
                  <a:schemeClr val="tx1"/>
                </a:solidFill>
                <a:latin typeface="Didot" panose="02000503000000020003" pitchFamily="2" charset="-79"/>
                <a:cs typeface="Didot" panose="02000503000000020003" pitchFamily="2" charset="-79"/>
              </a:rPr>
            </a:br>
            <a:br>
              <a:rPr lang="en-US" sz="1400" kern="1200" dirty="0">
                <a:solidFill>
                  <a:schemeClr val="tx1"/>
                </a:solidFill>
                <a:latin typeface="Didot" panose="02000503000000020003" pitchFamily="2" charset="-79"/>
                <a:cs typeface="Didot" panose="02000503000000020003" pitchFamily="2" charset="-79"/>
              </a:rPr>
            </a:br>
            <a:r>
              <a:rPr lang="en-US" sz="1400" b="1" dirty="0">
                <a:latin typeface="Didot" panose="02000503000000020003" pitchFamily="2" charset="-79"/>
                <a:cs typeface="Didot" panose="02000503000000020003" pitchFamily="2" charset="-79"/>
              </a:rPr>
              <a:t>Examining this disorder will help us understand why/how it develops, how to work with these individuals, and how to help them.</a:t>
            </a:r>
          </a:p>
        </p:txBody>
      </p:sp>
      <p:pic>
        <p:nvPicPr>
          <p:cNvPr id="2050" name="Picture 2" descr="Narcissistic personality disorder - MyDr.com.au">
            <a:extLst>
              <a:ext uri="{FF2B5EF4-FFF2-40B4-BE49-F238E27FC236}">
                <a16:creationId xmlns:a16="http://schemas.microsoft.com/office/drawing/2014/main" id="{B90CB6FE-0EC0-9F94-F1BA-0EAF2200D27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6463" b="35356"/>
          <a:stretch/>
        </p:blipFill>
        <p:spPr bwMode="auto">
          <a:xfrm>
            <a:off x="241300" y="255109"/>
            <a:ext cx="11704320" cy="3764276"/>
          </a:xfrm>
          <a:prstGeom prst="rect">
            <a:avLst/>
          </a:prstGeom>
          <a:noFill/>
          <a:extLst>
            <a:ext uri="{909E8E84-426E-40DD-AFC4-6F175D3DCCD1}">
              <a14:hiddenFill xmlns:a14="http://schemas.microsoft.com/office/drawing/2010/main">
                <a:solidFill>
                  <a:srgbClr val="FFFFFF"/>
                </a:solidFill>
              </a14:hiddenFill>
            </a:ext>
          </a:extLst>
        </p:spPr>
      </p:pic>
      <p:cxnSp>
        <p:nvCxnSpPr>
          <p:cNvPr id="2068" name="Straight Connector 2060">
            <a:extLst>
              <a:ext uri="{FF2B5EF4-FFF2-40B4-BE49-F238E27FC236}">
                <a16:creationId xmlns:a16="http://schemas.microsoft.com/office/drawing/2014/main" id="{3C10CE6B-09BB-4782-8A31-CF4939EFBD1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38400" y="5462458"/>
            <a:ext cx="73152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6FE07188-ED63-A0D9-F766-CA5185075F04}"/>
              </a:ext>
            </a:extLst>
          </p:cNvPr>
          <p:cNvSpPr txBox="1"/>
          <p:nvPr/>
        </p:nvSpPr>
        <p:spPr>
          <a:xfrm>
            <a:off x="9314119" y="6149155"/>
            <a:ext cx="3179667" cy="276999"/>
          </a:xfrm>
          <a:prstGeom prst="rect">
            <a:avLst/>
          </a:prstGeom>
          <a:noFill/>
        </p:spPr>
        <p:txBody>
          <a:bodyPr wrap="square" rtlCol="0">
            <a:spAutoFit/>
          </a:bodyPr>
          <a:lstStyle/>
          <a:p>
            <a:pPr>
              <a:spcAft>
                <a:spcPts val="600"/>
              </a:spcAft>
            </a:pPr>
            <a:r>
              <a:rPr lang="en-US" sz="1200" dirty="0">
                <a:latin typeface="Didot" panose="02000503000000020003" pitchFamily="2" charset="-79"/>
                <a:cs typeface="Didot" panose="02000503000000020003" pitchFamily="2" charset="-79"/>
              </a:rPr>
              <a:t>*Traits from Hooley et al, 2019 </a:t>
            </a:r>
          </a:p>
        </p:txBody>
      </p:sp>
      <p:sp>
        <p:nvSpPr>
          <p:cNvPr id="6" name="TextBox 5">
            <a:extLst>
              <a:ext uri="{FF2B5EF4-FFF2-40B4-BE49-F238E27FC236}">
                <a16:creationId xmlns:a16="http://schemas.microsoft.com/office/drawing/2014/main" id="{75833477-0F1A-1924-69F1-3CC727E2ACD7}"/>
              </a:ext>
            </a:extLst>
          </p:cNvPr>
          <p:cNvSpPr txBox="1"/>
          <p:nvPr/>
        </p:nvSpPr>
        <p:spPr>
          <a:xfrm>
            <a:off x="416530" y="2567226"/>
            <a:ext cx="4043739" cy="861774"/>
          </a:xfrm>
          <a:prstGeom prst="rect">
            <a:avLst/>
          </a:prstGeom>
          <a:noFill/>
        </p:spPr>
        <p:txBody>
          <a:bodyPr wrap="square" rtlCol="0">
            <a:spAutoFit/>
          </a:bodyPr>
          <a:lstStyle/>
          <a:p>
            <a:r>
              <a:rPr lang="en-US" sz="5000" dirty="0">
                <a:latin typeface="Didot" panose="02000503000000020003" pitchFamily="2" charset="-79"/>
                <a:cs typeface="Didot" panose="02000503000000020003" pitchFamily="2" charset="-79"/>
              </a:rPr>
              <a:t>Introduction</a:t>
            </a:r>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43001" y="1070335"/>
            <a:ext cx="5199926" cy="1443269"/>
          </a:xfrm>
        </p:spPr>
        <p:txBody>
          <a:bodyPr>
            <a:normAutofit/>
          </a:bodyPr>
          <a:lstStyle/>
          <a:p>
            <a:r>
              <a:rPr lang="en-US" sz="4000">
                <a:latin typeface="Didot" panose="02000503000000020003" pitchFamily="2" charset="-79"/>
                <a:cs typeface="Didot" panose="02000503000000020003" pitchFamily="2" charset="-79"/>
              </a:rPr>
              <a:t>Non-Pharmacological Approaches</a:t>
            </a:r>
          </a:p>
        </p:txBody>
      </p:sp>
      <p:sp>
        <p:nvSpPr>
          <p:cNvPr id="3" name="Content Placeholder 2"/>
          <p:cNvSpPr>
            <a:spLocks noGrp="1"/>
          </p:cNvSpPr>
          <p:nvPr>
            <p:ph idx="1"/>
          </p:nvPr>
        </p:nvSpPr>
        <p:spPr>
          <a:xfrm>
            <a:off x="1143002" y="2546430"/>
            <a:ext cx="5084178" cy="3549570"/>
          </a:xfrm>
        </p:spPr>
        <p:txBody>
          <a:bodyPr>
            <a:normAutofit/>
          </a:bodyPr>
          <a:lstStyle/>
          <a:p>
            <a:pPr marL="45720" indent="0">
              <a:buNone/>
            </a:pPr>
            <a:r>
              <a:rPr lang="en-US" sz="1800">
                <a:latin typeface="Didot" panose="02000503000000020003" pitchFamily="2" charset="-79"/>
                <a:cs typeface="Didot" panose="02000503000000020003" pitchFamily="2" charset="-79"/>
              </a:rPr>
              <a:t>Support care</a:t>
            </a:r>
          </a:p>
          <a:p>
            <a:pPr>
              <a:buFont typeface="Courier New" panose="02070309020205020404" pitchFamily="49" charset="0"/>
              <a:buChar char="o"/>
            </a:pPr>
            <a:r>
              <a:rPr lang="en-US" sz="1800">
                <a:latin typeface="Didot" panose="02000503000000020003" pitchFamily="2" charset="-79"/>
                <a:cs typeface="Didot" panose="02000503000000020003" pitchFamily="2" charset="-79"/>
              </a:rPr>
              <a:t>Honesty from loved ones</a:t>
            </a:r>
          </a:p>
          <a:p>
            <a:pPr marL="45720" indent="0">
              <a:buNone/>
            </a:pPr>
            <a:r>
              <a:rPr lang="en-US" sz="1800">
                <a:latin typeface="Didot" panose="02000503000000020003" pitchFamily="2" charset="-79"/>
                <a:cs typeface="Didot" panose="02000503000000020003" pitchFamily="2" charset="-79"/>
              </a:rPr>
              <a:t>Self-care</a:t>
            </a:r>
          </a:p>
          <a:p>
            <a:pPr>
              <a:buFont typeface="Courier New" panose="02070309020205020404" pitchFamily="49" charset="0"/>
              <a:buChar char="o"/>
            </a:pPr>
            <a:r>
              <a:rPr lang="en-US" sz="1800">
                <a:latin typeface="Didot" panose="02000503000000020003" pitchFamily="2" charset="-79"/>
                <a:cs typeface="Didot" panose="02000503000000020003" pitchFamily="2" charset="-79"/>
              </a:rPr>
              <a:t>Goals</a:t>
            </a:r>
          </a:p>
          <a:p>
            <a:pPr>
              <a:buFont typeface="Courier New" panose="02070309020205020404" pitchFamily="49" charset="0"/>
              <a:buChar char="o"/>
            </a:pPr>
            <a:r>
              <a:rPr lang="en-US" sz="1800">
                <a:latin typeface="Didot" panose="02000503000000020003" pitchFamily="2" charset="-79"/>
                <a:cs typeface="Didot" panose="02000503000000020003" pitchFamily="2" charset="-79"/>
              </a:rPr>
              <a:t>Masking</a:t>
            </a:r>
          </a:p>
          <a:p>
            <a:pPr>
              <a:buFont typeface="Courier New" panose="02070309020205020404" pitchFamily="49" charset="0"/>
              <a:buChar char="o"/>
            </a:pPr>
            <a:r>
              <a:rPr lang="en-US" sz="1800">
                <a:latin typeface="Didot" panose="02000503000000020003" pitchFamily="2" charset="-79"/>
                <a:cs typeface="Didot" panose="02000503000000020003" pitchFamily="2" charset="-79"/>
              </a:rPr>
              <a:t>Regular sleeping and eating habits</a:t>
            </a:r>
          </a:p>
          <a:p>
            <a:pPr>
              <a:buFont typeface="Courier New" panose="02070309020205020404" pitchFamily="49" charset="0"/>
              <a:buChar char="o"/>
            </a:pPr>
            <a:r>
              <a:rPr lang="en-US" sz="1800">
                <a:latin typeface="Didot" panose="02000503000000020003" pitchFamily="2" charset="-79"/>
                <a:cs typeface="Didot" panose="02000503000000020003" pitchFamily="2" charset="-79"/>
              </a:rPr>
              <a:t>Hygiene</a:t>
            </a:r>
          </a:p>
          <a:p>
            <a:pPr marL="45720" indent="0">
              <a:buNone/>
            </a:pPr>
            <a:endParaRPr lang="en-US" sz="1800" dirty="0">
              <a:latin typeface="Didot" panose="02000503000000020003" pitchFamily="2" charset="-79"/>
              <a:cs typeface="Didot" panose="02000503000000020003" pitchFamily="2" charset="-79"/>
            </a:endParaRPr>
          </a:p>
          <a:p>
            <a:pPr marL="45720" indent="0">
              <a:buNone/>
            </a:pPr>
            <a:endParaRPr lang="en-US" sz="1800" dirty="0">
              <a:latin typeface="Didot" panose="02000503000000020003" pitchFamily="2" charset="-79"/>
              <a:cs typeface="Didot" panose="02000503000000020003" pitchFamily="2" charset="-79"/>
            </a:endParaRPr>
          </a:p>
          <a:p>
            <a:pPr marL="45720" indent="0">
              <a:buNone/>
            </a:pPr>
            <a:endParaRPr lang="en-US" sz="1800" dirty="0">
              <a:latin typeface="Didot" panose="02000503000000020003" pitchFamily="2" charset="-79"/>
              <a:cs typeface="Didot" panose="02000503000000020003" pitchFamily="2" charset="-79"/>
            </a:endParaRPr>
          </a:p>
        </p:txBody>
      </p:sp>
      <p:pic>
        <p:nvPicPr>
          <p:cNvPr id="7170" name="Picture 2" descr="What Is a Narcissistic Personality Disorder? | Mental Health System in MN">
            <a:extLst>
              <a:ext uri="{FF2B5EF4-FFF2-40B4-BE49-F238E27FC236}">
                <a16:creationId xmlns:a16="http://schemas.microsoft.com/office/drawing/2014/main" id="{88181EE7-2C1A-E7C2-71C5-19EB62D7AD3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3234"/>
          <a:stretch/>
        </p:blipFill>
        <p:spPr bwMode="auto">
          <a:xfrm>
            <a:off x="6636743" y="1238487"/>
            <a:ext cx="4741120" cy="44930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767550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Didot" panose="02000503000000020003" pitchFamily="2" charset="-79"/>
                <a:cs typeface="Didot" panose="02000503000000020003" pitchFamily="2" charset="-79"/>
              </a:rPr>
              <a:t>Duty to Treat</a:t>
            </a:r>
          </a:p>
        </p:txBody>
      </p:sp>
      <p:sp>
        <p:nvSpPr>
          <p:cNvPr id="3" name="Content Placeholder 2"/>
          <p:cNvSpPr>
            <a:spLocks noGrp="1"/>
          </p:cNvSpPr>
          <p:nvPr>
            <p:ph idx="1"/>
          </p:nvPr>
        </p:nvSpPr>
        <p:spPr/>
        <p:txBody>
          <a:bodyPr>
            <a:normAutofit/>
          </a:bodyPr>
          <a:lstStyle/>
          <a:p>
            <a:pPr marL="45720" indent="0">
              <a:buNone/>
            </a:pPr>
            <a:r>
              <a:rPr lang="en-US" dirty="0">
                <a:highlight>
                  <a:srgbClr val="FFFFFF"/>
                </a:highlight>
                <a:latin typeface="Didot" panose="02000503000000020003" pitchFamily="2" charset="-79"/>
                <a:ea typeface="Calibri"/>
                <a:cs typeface="Didot" panose="02000503000000020003" pitchFamily="2" charset="-79"/>
                <a:sym typeface="Calibri"/>
              </a:rPr>
              <a:t>NPD remains highly stigmatized, even by professionals.</a:t>
            </a:r>
          </a:p>
          <a:p>
            <a:pPr marL="45720" indent="0">
              <a:buNone/>
            </a:pPr>
            <a:endParaRPr lang="en-US" dirty="0">
              <a:highlight>
                <a:srgbClr val="FFFFFF"/>
              </a:highlight>
              <a:latin typeface="Didot" panose="02000503000000020003" pitchFamily="2" charset="-79"/>
              <a:cs typeface="Didot" panose="02000503000000020003" pitchFamily="2" charset="-79"/>
              <a:sym typeface="Calibri"/>
            </a:endParaRPr>
          </a:p>
          <a:p>
            <a:pPr marL="45720" indent="0">
              <a:buNone/>
            </a:pPr>
            <a:r>
              <a:rPr lang="en-US" b="1" dirty="0">
                <a:highlight>
                  <a:srgbClr val="FFFFFF"/>
                </a:highlight>
                <a:latin typeface="Didot" panose="02000503000000020003" pitchFamily="2" charset="-79"/>
                <a:cs typeface="Didot" panose="02000503000000020003" pitchFamily="2" charset="-79"/>
                <a:sym typeface="Calibri"/>
              </a:rPr>
              <a:t>All clinicians have a duty to treat whilst causing no harm. </a:t>
            </a:r>
          </a:p>
          <a:p>
            <a:pPr>
              <a:buFont typeface="Courier New" panose="02070309020205020404" pitchFamily="49" charset="0"/>
              <a:buChar char="o"/>
            </a:pPr>
            <a:r>
              <a:rPr lang="en-US" dirty="0">
                <a:highlight>
                  <a:srgbClr val="FFFFFF"/>
                </a:highlight>
                <a:latin typeface="Didot" panose="02000503000000020003" pitchFamily="2" charset="-79"/>
                <a:cs typeface="Didot" panose="02000503000000020003" pitchFamily="2" charset="-79"/>
                <a:sym typeface="Calibri"/>
              </a:rPr>
              <a:t>Accurate diagnosing</a:t>
            </a:r>
          </a:p>
          <a:p>
            <a:pPr>
              <a:buFont typeface="Courier New" panose="02070309020205020404" pitchFamily="49" charset="0"/>
              <a:buChar char="o"/>
            </a:pPr>
            <a:r>
              <a:rPr lang="en-US" dirty="0">
                <a:highlight>
                  <a:srgbClr val="FFFFFF"/>
                </a:highlight>
                <a:latin typeface="Didot" panose="02000503000000020003" pitchFamily="2" charset="-79"/>
                <a:cs typeface="Didot" panose="02000503000000020003" pitchFamily="2" charset="-79"/>
                <a:sym typeface="Calibri"/>
              </a:rPr>
              <a:t>Analyzing all resources</a:t>
            </a:r>
          </a:p>
          <a:p>
            <a:pPr>
              <a:buFont typeface="Courier New" panose="02070309020205020404" pitchFamily="49" charset="0"/>
              <a:buChar char="o"/>
            </a:pPr>
            <a:r>
              <a:rPr lang="en-US" dirty="0">
                <a:highlight>
                  <a:srgbClr val="FFFFFF"/>
                </a:highlight>
                <a:latin typeface="Didot" panose="02000503000000020003" pitchFamily="2" charset="-79"/>
                <a:cs typeface="Didot" panose="02000503000000020003" pitchFamily="2" charset="-79"/>
                <a:sym typeface="Calibri"/>
              </a:rPr>
              <a:t>Making corrections &amp; reevaluating where necessary</a:t>
            </a:r>
            <a:endParaRPr lang="en-US" dirty="0">
              <a:latin typeface="Didot" panose="02000503000000020003" pitchFamily="2" charset="-79"/>
              <a:cs typeface="Didot" panose="02000503000000020003" pitchFamily="2" charset="-79"/>
            </a:endParaRPr>
          </a:p>
        </p:txBody>
      </p:sp>
    </p:spTree>
    <p:extLst>
      <p:ext uri="{BB962C8B-B14F-4D97-AF65-F5344CB8AC3E}">
        <p14:creationId xmlns:p14="http://schemas.microsoft.com/office/powerpoint/2010/main" val="273740058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ECE07-B1C1-F6C5-5E3F-04EC002C34C9}"/>
              </a:ext>
            </a:extLst>
          </p:cNvPr>
          <p:cNvSpPr>
            <a:spLocks noGrp="1"/>
          </p:cNvSpPr>
          <p:nvPr>
            <p:ph type="title"/>
          </p:nvPr>
        </p:nvSpPr>
        <p:spPr>
          <a:xfrm>
            <a:off x="1143000" y="609600"/>
            <a:ext cx="9875520" cy="1356360"/>
          </a:xfrm>
        </p:spPr>
        <p:txBody>
          <a:bodyPr>
            <a:normAutofit/>
          </a:bodyPr>
          <a:lstStyle/>
          <a:p>
            <a:r>
              <a:rPr lang="en-US" sz="4800" dirty="0">
                <a:latin typeface="Didot" panose="02000503000000020003" pitchFamily="2" charset="-79"/>
                <a:cs typeface="Didot" panose="02000503000000020003" pitchFamily="2" charset="-79"/>
              </a:rPr>
              <a:t>Conclusion</a:t>
            </a:r>
          </a:p>
        </p:txBody>
      </p:sp>
      <p:sp>
        <p:nvSpPr>
          <p:cNvPr id="6" name="AutoShape 2" descr="Narcissistic Personality Disorder (NPD) - Symptoms, Risk Factors and  Treatment">
            <a:extLst>
              <a:ext uri="{FF2B5EF4-FFF2-40B4-BE49-F238E27FC236}">
                <a16:creationId xmlns:a16="http://schemas.microsoft.com/office/drawing/2014/main" id="{F977E117-7C3F-8697-4CE0-F8F27C26EA1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Content Placeholder 2">
            <a:extLst>
              <a:ext uri="{FF2B5EF4-FFF2-40B4-BE49-F238E27FC236}">
                <a16:creationId xmlns:a16="http://schemas.microsoft.com/office/drawing/2014/main" id="{A387301D-0A8C-C955-A001-FDBDBD577F62}"/>
              </a:ext>
            </a:extLst>
          </p:cNvPr>
          <p:cNvSpPr>
            <a:spLocks noGrp="1"/>
          </p:cNvSpPr>
          <p:nvPr>
            <p:ph idx="1"/>
          </p:nvPr>
        </p:nvSpPr>
        <p:spPr>
          <a:xfrm>
            <a:off x="1271751" y="2731170"/>
            <a:ext cx="8024703" cy="1143975"/>
          </a:xfrm>
        </p:spPr>
        <p:txBody>
          <a:bodyPr>
            <a:noAutofit/>
          </a:bodyPr>
          <a:lstStyle/>
          <a:p>
            <a:pPr marL="30632" indent="0" defTabSz="612648">
              <a:spcBef>
                <a:spcPts val="938"/>
              </a:spcBef>
              <a:buNone/>
            </a:pPr>
            <a:r>
              <a:rPr lang="en-US" sz="2000" kern="1200" dirty="0">
                <a:solidFill>
                  <a:schemeClr val="tx1"/>
                </a:solidFill>
                <a:latin typeface="Didot" panose="02000503000000020003" pitchFamily="2" charset="-79"/>
                <a:cs typeface="Didot" panose="02000503000000020003" pitchFamily="2" charset="-79"/>
              </a:rPr>
              <a:t>NPD is a mental disorder with harmful symptoms similar to depression</a:t>
            </a:r>
          </a:p>
          <a:p>
            <a:pPr marL="30632" indent="0" defTabSz="612648">
              <a:spcBef>
                <a:spcPts val="938"/>
              </a:spcBef>
              <a:buNone/>
            </a:pPr>
            <a:r>
              <a:rPr lang="en-US" sz="2000" kern="1200" dirty="0">
                <a:solidFill>
                  <a:schemeClr val="tx1"/>
                </a:solidFill>
                <a:latin typeface="Didot" panose="02000503000000020003" pitchFamily="2" charset="-79"/>
                <a:cs typeface="Didot" panose="02000503000000020003" pitchFamily="2" charset="-79"/>
              </a:rPr>
              <a:t>Grandiose and vulnerable narcissists: different levels of self-esteem, but the same levels of self-importance.</a:t>
            </a:r>
            <a:endParaRPr lang="en-US" sz="2000" dirty="0">
              <a:latin typeface="Didot" panose="02000503000000020003" pitchFamily="2" charset="-79"/>
              <a:cs typeface="Didot" panose="02000503000000020003" pitchFamily="2" charset="-79"/>
            </a:endParaRPr>
          </a:p>
        </p:txBody>
      </p:sp>
      <p:sp>
        <p:nvSpPr>
          <p:cNvPr id="5" name="TextBox 4">
            <a:extLst>
              <a:ext uri="{FF2B5EF4-FFF2-40B4-BE49-F238E27FC236}">
                <a16:creationId xmlns:a16="http://schemas.microsoft.com/office/drawing/2014/main" id="{99F68FBA-4B30-2E7F-4441-99933CBA70E0}"/>
              </a:ext>
            </a:extLst>
          </p:cNvPr>
          <p:cNvSpPr txBox="1"/>
          <p:nvPr/>
        </p:nvSpPr>
        <p:spPr>
          <a:xfrm>
            <a:off x="1271751" y="4420575"/>
            <a:ext cx="8024703" cy="1323439"/>
          </a:xfrm>
          <a:prstGeom prst="rect">
            <a:avLst/>
          </a:prstGeom>
          <a:noFill/>
        </p:spPr>
        <p:txBody>
          <a:bodyPr wrap="square">
            <a:spAutoFit/>
          </a:bodyPr>
          <a:lstStyle/>
          <a:p>
            <a:pPr defTabSz="306324">
              <a:spcAft>
                <a:spcPts val="600"/>
              </a:spcAft>
            </a:pPr>
            <a:r>
              <a:rPr lang="en-US" sz="2000" b="1" kern="1200" dirty="0">
                <a:solidFill>
                  <a:schemeClr val="dk1"/>
                </a:solidFill>
                <a:latin typeface="Didot" panose="02000503000000020003" pitchFamily="2" charset="-79"/>
                <a:cs typeface="Didot" panose="02000503000000020003" pitchFamily="2" charset="-79"/>
                <a:sym typeface="Calibri"/>
              </a:rPr>
              <a:t>NPD is a highly complex disorder with a negative connotation. By sharing our knowledge and constantly expanding research on the condition, we can provide these individuals with safe, reliable treatment resources.</a:t>
            </a:r>
            <a:endParaRPr lang="en-US" sz="2000" dirty="0">
              <a:latin typeface="Didot" panose="02000503000000020003" pitchFamily="2" charset="-79"/>
              <a:cs typeface="Didot" panose="02000503000000020003" pitchFamily="2" charset="-79"/>
            </a:endParaRPr>
          </a:p>
        </p:txBody>
      </p:sp>
      <p:pic>
        <p:nvPicPr>
          <p:cNvPr id="9220" name="Picture 4" descr="Narcissistic Personality Disorder Treatment">
            <a:extLst>
              <a:ext uri="{FF2B5EF4-FFF2-40B4-BE49-F238E27FC236}">
                <a16:creationId xmlns:a16="http://schemas.microsoft.com/office/drawing/2014/main" id="{E955A27F-17B6-7BAC-2292-F50FF9B7E1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67103" y="367862"/>
            <a:ext cx="2614994" cy="2614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90728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Didot" panose="02000503000000020003" pitchFamily="2" charset="-79"/>
                <a:cs typeface="Didot" panose="02000503000000020003" pitchFamily="2" charset="-79"/>
              </a:rPr>
              <a:t>References</a:t>
            </a:r>
          </a:p>
        </p:txBody>
      </p:sp>
      <p:sp>
        <p:nvSpPr>
          <p:cNvPr id="3" name="Content Placeholder 2"/>
          <p:cNvSpPr>
            <a:spLocks noGrp="1"/>
          </p:cNvSpPr>
          <p:nvPr>
            <p:ph idx="1"/>
          </p:nvPr>
        </p:nvSpPr>
        <p:spPr>
          <a:xfrm>
            <a:off x="1143000" y="2057400"/>
            <a:ext cx="9872871" cy="4191000"/>
          </a:xfrm>
        </p:spPr>
        <p:txBody>
          <a:bodyPr>
            <a:normAutofit lnSpcReduction="10000"/>
          </a:bodyPr>
          <a:lstStyle/>
          <a:p>
            <a:pPr marL="0" indent="-457200">
              <a:spcBef>
                <a:spcPts val="0"/>
              </a:spcBef>
              <a:buNone/>
            </a:pPr>
            <a:r>
              <a:rPr lang="en-US" sz="1500" dirty="0">
                <a:effectLst/>
                <a:latin typeface="Didot" panose="02000503000000020003" pitchFamily="2" charset="-79"/>
                <a:cs typeface="Didot" panose="02000503000000020003" pitchFamily="2" charset="-79"/>
              </a:rPr>
              <a:t>Amen Clinics Admins. (2023). </a:t>
            </a:r>
            <a:r>
              <a:rPr lang="en-US" sz="1500" i="1" dirty="0">
                <a:effectLst/>
                <a:latin typeface="Didot" panose="02000503000000020003" pitchFamily="2" charset="-79"/>
                <a:cs typeface="Didot" panose="02000503000000020003" pitchFamily="2" charset="-79"/>
              </a:rPr>
              <a:t>Narcissistic Personality Disorder Treatment</a:t>
            </a:r>
            <a:r>
              <a:rPr lang="en-US" sz="1500" dirty="0">
                <a:effectLst/>
                <a:latin typeface="Didot" panose="02000503000000020003" pitchFamily="2" charset="-79"/>
                <a:cs typeface="Didot" panose="02000503000000020003" pitchFamily="2" charset="-79"/>
              </a:rPr>
              <a:t>. Amen Clinics. </a:t>
            </a:r>
            <a:r>
              <a:rPr lang="en-US" sz="1500" dirty="0">
                <a:effectLst/>
                <a:latin typeface="Didot" panose="02000503000000020003" pitchFamily="2" charset="-79"/>
                <a:cs typeface="Didot" panose="02000503000000020003" pitchFamily="2" charset="-79"/>
                <a:hlinkClick r:id="rId2"/>
              </a:rPr>
              <a:t>https://www.amenclinics.com/conditions/narcissistic-personality-disorder/#:~:text=In%20terms%20of%20physical%20health,pain%20or%20suffering%20on%20others</a:t>
            </a:r>
            <a:r>
              <a:rPr lang="en-US" sz="1500" dirty="0">
                <a:effectLst/>
                <a:latin typeface="Didot" panose="02000503000000020003" pitchFamily="2" charset="-79"/>
                <a:cs typeface="Didot" panose="02000503000000020003" pitchFamily="2" charset="-79"/>
              </a:rPr>
              <a:t>.</a:t>
            </a:r>
          </a:p>
          <a:p>
            <a:pPr marL="0" indent="-457200">
              <a:spcBef>
                <a:spcPts val="0"/>
              </a:spcBef>
              <a:buNone/>
            </a:pPr>
            <a:endParaRPr lang="en-US" sz="1500" dirty="0">
              <a:effectLst/>
              <a:latin typeface="Didot" panose="02000503000000020003" pitchFamily="2" charset="-79"/>
              <a:cs typeface="Didot" panose="02000503000000020003" pitchFamily="2" charset="-79"/>
            </a:endParaRPr>
          </a:p>
          <a:p>
            <a:pPr marL="0" indent="-457200">
              <a:spcBef>
                <a:spcPts val="0"/>
              </a:spcBef>
              <a:buNone/>
            </a:pPr>
            <a:r>
              <a:rPr lang="en-US" sz="1500" dirty="0" err="1">
                <a:effectLst/>
                <a:latin typeface="Didot" panose="02000503000000020003" pitchFamily="2" charset="-79"/>
                <a:cs typeface="Didot" panose="02000503000000020003" pitchFamily="2" charset="-79"/>
              </a:rPr>
              <a:t>Bartosch</a:t>
            </a:r>
            <a:r>
              <a:rPr lang="en-US" sz="1500" dirty="0">
                <a:effectLst/>
                <a:latin typeface="Didot" panose="02000503000000020003" pitchFamily="2" charset="-79"/>
                <a:cs typeface="Didot" panose="02000503000000020003" pitchFamily="2" charset="-79"/>
              </a:rPr>
              <a:t>, J. (2020, April 28). </a:t>
            </a:r>
            <a:r>
              <a:rPr lang="en-US" sz="1500" i="1" dirty="0">
                <a:effectLst/>
                <a:latin typeface="Didot" panose="02000503000000020003" pitchFamily="2" charset="-79"/>
                <a:cs typeface="Didot" panose="02000503000000020003" pitchFamily="2" charset="-79"/>
              </a:rPr>
              <a:t>Study shows narcissistic personality disorder may have a biological component</a:t>
            </a:r>
            <a:r>
              <a:rPr lang="en-US" sz="1500" dirty="0">
                <a:effectLst/>
                <a:latin typeface="Didot" panose="02000503000000020003" pitchFamily="2" charset="-79"/>
                <a:cs typeface="Didot" panose="02000503000000020003" pitchFamily="2" charset="-79"/>
              </a:rPr>
              <a:t>. UChicago Medicine. </a:t>
            </a:r>
            <a:r>
              <a:rPr lang="en-US" sz="1500" dirty="0">
                <a:effectLst/>
                <a:latin typeface="Didot" panose="02000503000000020003" pitchFamily="2" charset="-79"/>
                <a:cs typeface="Didot" panose="02000503000000020003" pitchFamily="2" charset="-79"/>
                <a:hlinkClick r:id="rId3"/>
              </a:rPr>
              <a:t>https://www.uchicagomedicine.org/forefront/research-and-discoveries-articles/study-shows-narcissistic-personality-disorder-may-have-a-biological-component</a:t>
            </a:r>
            <a:endParaRPr lang="en-US" sz="1500" dirty="0">
              <a:effectLst/>
              <a:latin typeface="Didot" panose="02000503000000020003" pitchFamily="2" charset="-79"/>
              <a:cs typeface="Didot" panose="02000503000000020003" pitchFamily="2" charset="-79"/>
            </a:endParaRPr>
          </a:p>
          <a:p>
            <a:pPr marL="0" indent="-457200">
              <a:spcBef>
                <a:spcPts val="0"/>
              </a:spcBef>
              <a:buNone/>
            </a:pPr>
            <a:endParaRPr lang="en-US" sz="1500" dirty="0">
              <a:latin typeface="Didot" panose="02000503000000020003" pitchFamily="2" charset="-79"/>
              <a:cs typeface="Didot" panose="02000503000000020003" pitchFamily="2" charset="-79"/>
            </a:endParaRPr>
          </a:p>
          <a:p>
            <a:pPr marL="0" indent="-457200">
              <a:spcBef>
                <a:spcPts val="0"/>
              </a:spcBef>
              <a:buNone/>
            </a:pPr>
            <a:r>
              <a:rPr lang="en-US" sz="1500" dirty="0">
                <a:effectLst/>
                <a:latin typeface="Didot" panose="02000503000000020003" pitchFamily="2" charset="-79"/>
                <a:cs typeface="Didot" panose="02000503000000020003" pitchFamily="2" charset="-79"/>
              </a:rPr>
              <a:t>Emanuel </a:t>
            </a:r>
            <a:r>
              <a:rPr lang="en-US" sz="1500" dirty="0" err="1">
                <a:effectLst/>
                <a:latin typeface="Didot" panose="02000503000000020003" pitchFamily="2" charset="-79"/>
                <a:cs typeface="Didot" panose="02000503000000020003" pitchFamily="2" charset="-79"/>
              </a:rPr>
              <a:t>Jauk</a:t>
            </a:r>
            <a:r>
              <a:rPr lang="en-US" sz="1500" dirty="0">
                <a:effectLst/>
                <a:latin typeface="Didot" panose="02000503000000020003" pitchFamily="2" charset="-79"/>
                <a:cs typeface="Didot" panose="02000503000000020003" pitchFamily="2" charset="-79"/>
              </a:rPr>
              <a:t>, </a:t>
            </a:r>
            <a:r>
              <a:rPr lang="en-US" sz="1500" dirty="0" err="1">
                <a:effectLst/>
                <a:latin typeface="Didot" panose="02000503000000020003" pitchFamily="2" charset="-79"/>
                <a:cs typeface="Didot" panose="02000503000000020003" pitchFamily="2" charset="-79"/>
              </a:rPr>
              <a:t>Dorothee</a:t>
            </a:r>
            <a:r>
              <a:rPr lang="en-US" sz="1500" dirty="0">
                <a:effectLst/>
                <a:latin typeface="Didot" panose="02000503000000020003" pitchFamily="2" charset="-79"/>
                <a:cs typeface="Didot" panose="02000503000000020003" pitchFamily="2" charset="-79"/>
              </a:rPr>
              <a:t> Breyer, Philipp Kanske, Akio Wakabayashi. (2021). </a:t>
            </a:r>
            <a:r>
              <a:rPr lang="en-US" sz="1500" i="1" dirty="0">
                <a:effectLst/>
                <a:latin typeface="Didot" panose="02000503000000020003" pitchFamily="2" charset="-79"/>
                <a:cs typeface="Didot" panose="02000503000000020003" pitchFamily="2" charset="-79"/>
              </a:rPr>
              <a:t>Narcissism in independent and interdependent cultures</a:t>
            </a:r>
            <a:r>
              <a:rPr lang="en-US" sz="1500" dirty="0">
                <a:effectLst/>
                <a:latin typeface="Didot" panose="02000503000000020003" pitchFamily="2" charset="-79"/>
                <a:cs typeface="Didot" panose="02000503000000020003" pitchFamily="2" charset="-79"/>
              </a:rPr>
              <a:t>.  Personality and Individual Differences (Volume 177, 2021, 110716, ISSN 0191-8869).</a:t>
            </a:r>
          </a:p>
          <a:p>
            <a:pPr marL="0" indent="-457200">
              <a:spcBef>
                <a:spcPts val="0"/>
              </a:spcBef>
              <a:buNone/>
            </a:pPr>
            <a:r>
              <a:rPr lang="en-US" sz="1500" dirty="0">
                <a:effectLst/>
                <a:latin typeface="Didot" panose="02000503000000020003" pitchFamily="2" charset="-79"/>
                <a:cs typeface="Didot" panose="02000503000000020003" pitchFamily="2" charset="-79"/>
                <a:hlinkClick r:id="rId4"/>
              </a:rPr>
              <a:t>https://doi.org/10.1016/j.paid.2021.110716</a:t>
            </a:r>
            <a:r>
              <a:rPr lang="en-US" sz="1500" dirty="0">
                <a:effectLst/>
                <a:latin typeface="Didot" panose="02000503000000020003" pitchFamily="2" charset="-79"/>
                <a:cs typeface="Didot" panose="02000503000000020003" pitchFamily="2" charset="-79"/>
              </a:rPr>
              <a:t>.</a:t>
            </a:r>
          </a:p>
          <a:p>
            <a:pPr marL="0" indent="-457200">
              <a:spcBef>
                <a:spcPts val="0"/>
              </a:spcBef>
              <a:buNone/>
            </a:pPr>
            <a:endParaRPr lang="en-US" sz="1500" dirty="0">
              <a:effectLst/>
              <a:latin typeface="Didot" panose="02000503000000020003" pitchFamily="2" charset="-79"/>
              <a:cs typeface="Didot" panose="02000503000000020003" pitchFamily="2" charset="-79"/>
            </a:endParaRPr>
          </a:p>
          <a:p>
            <a:pPr marL="0" indent="-457200">
              <a:spcBef>
                <a:spcPts val="0"/>
              </a:spcBef>
              <a:buNone/>
            </a:pPr>
            <a:r>
              <a:rPr lang="en-US" sz="1600" b="0" i="0" dirty="0">
                <a:solidFill>
                  <a:srgbClr val="212121"/>
                </a:solidFill>
                <a:effectLst/>
                <a:latin typeface="Didot" panose="02000503000000020003" pitchFamily="2" charset="-79"/>
                <a:cs typeface="Didot" panose="02000503000000020003" pitchFamily="2" charset="-79"/>
              </a:rPr>
              <a:t>Fred H. L. (2013). The diagnosis of exclusion: an ongoing uncertainty. </a:t>
            </a:r>
            <a:r>
              <a:rPr lang="en-US" sz="1600" b="0" i="1" dirty="0">
                <a:solidFill>
                  <a:srgbClr val="212121"/>
                </a:solidFill>
                <a:effectLst/>
                <a:latin typeface="Didot" panose="02000503000000020003" pitchFamily="2" charset="-79"/>
                <a:cs typeface="Didot" panose="02000503000000020003" pitchFamily="2" charset="-79"/>
              </a:rPr>
              <a:t>Texas Heart Institute journal</a:t>
            </a:r>
            <a:r>
              <a:rPr lang="en-US" sz="1600" b="0" i="0" dirty="0">
                <a:solidFill>
                  <a:srgbClr val="212121"/>
                </a:solidFill>
                <a:effectLst/>
                <a:latin typeface="Didot" panose="02000503000000020003" pitchFamily="2" charset="-79"/>
                <a:cs typeface="Didot" panose="02000503000000020003" pitchFamily="2" charset="-79"/>
              </a:rPr>
              <a:t>, </a:t>
            </a:r>
            <a:r>
              <a:rPr lang="en-US" sz="1600" b="0" i="1" dirty="0">
                <a:solidFill>
                  <a:srgbClr val="212121"/>
                </a:solidFill>
                <a:effectLst/>
                <a:latin typeface="Didot" panose="02000503000000020003" pitchFamily="2" charset="-79"/>
                <a:cs typeface="Didot" panose="02000503000000020003" pitchFamily="2" charset="-79"/>
              </a:rPr>
              <a:t>40</a:t>
            </a:r>
            <a:r>
              <a:rPr lang="en-US" sz="1600" b="0" i="0" dirty="0">
                <a:solidFill>
                  <a:srgbClr val="212121"/>
                </a:solidFill>
                <a:effectLst/>
                <a:latin typeface="Didot" panose="02000503000000020003" pitchFamily="2" charset="-79"/>
                <a:cs typeface="Didot" panose="02000503000000020003" pitchFamily="2" charset="-79"/>
              </a:rPr>
              <a:t>(4), 379–381.</a:t>
            </a:r>
            <a:endParaRPr lang="en-US" sz="1500" dirty="0">
              <a:latin typeface="Didot" panose="02000503000000020003" pitchFamily="2" charset="-79"/>
              <a:cs typeface="Didot" panose="02000503000000020003" pitchFamily="2" charset="-79"/>
            </a:endParaRPr>
          </a:p>
          <a:p>
            <a:pPr marL="0" indent="-457200">
              <a:spcBef>
                <a:spcPts val="0"/>
              </a:spcBef>
              <a:buNone/>
            </a:pPr>
            <a:endParaRPr lang="en-US" sz="1500" dirty="0">
              <a:latin typeface="Didot" panose="02000503000000020003" pitchFamily="2" charset="-79"/>
              <a:cs typeface="Didot" panose="02000503000000020003" pitchFamily="2" charset="-79"/>
            </a:endParaRPr>
          </a:p>
          <a:p>
            <a:pPr marL="0" indent="-457200">
              <a:spcBef>
                <a:spcPts val="0"/>
              </a:spcBef>
              <a:buNone/>
            </a:pPr>
            <a:r>
              <a:rPr lang="en-US" sz="1500" dirty="0" err="1">
                <a:effectLst/>
                <a:latin typeface="Didot" panose="02000503000000020003" pitchFamily="2" charset="-79"/>
                <a:cs typeface="Didot" panose="02000503000000020003" pitchFamily="2" charset="-79"/>
              </a:rPr>
              <a:t>HealthDirect</a:t>
            </a:r>
            <a:r>
              <a:rPr lang="en-US" sz="1500" dirty="0">
                <a:effectLst/>
                <a:latin typeface="Didot" panose="02000503000000020003" pitchFamily="2" charset="-79"/>
                <a:cs typeface="Didot" panose="02000503000000020003" pitchFamily="2" charset="-79"/>
              </a:rPr>
              <a:t> Admins. (2021, December). </a:t>
            </a:r>
            <a:r>
              <a:rPr lang="en-US" sz="1500" i="1" dirty="0">
                <a:effectLst/>
                <a:latin typeface="Didot" panose="02000503000000020003" pitchFamily="2" charset="-79"/>
                <a:cs typeface="Didot" panose="02000503000000020003" pitchFamily="2" charset="-79"/>
              </a:rPr>
              <a:t>Narcissistic personality disorder (NPD)</a:t>
            </a:r>
            <a:r>
              <a:rPr lang="en-US" sz="1500" dirty="0">
                <a:effectLst/>
                <a:latin typeface="Didot" panose="02000503000000020003" pitchFamily="2" charset="-79"/>
                <a:cs typeface="Didot" panose="02000503000000020003" pitchFamily="2" charset="-79"/>
              </a:rPr>
              <a:t>. </a:t>
            </a:r>
            <a:r>
              <a:rPr lang="en-US" sz="1500" dirty="0" err="1">
                <a:effectLst/>
                <a:latin typeface="Didot" panose="02000503000000020003" pitchFamily="2" charset="-79"/>
                <a:cs typeface="Didot" panose="02000503000000020003" pitchFamily="2" charset="-79"/>
              </a:rPr>
              <a:t>healthdirect</a:t>
            </a:r>
            <a:r>
              <a:rPr lang="en-US" sz="1500" dirty="0">
                <a:effectLst/>
                <a:latin typeface="Didot" panose="02000503000000020003" pitchFamily="2" charset="-79"/>
                <a:cs typeface="Didot" panose="02000503000000020003" pitchFamily="2" charset="-79"/>
              </a:rPr>
              <a:t>. </a:t>
            </a:r>
            <a:r>
              <a:rPr lang="en-US" sz="1500" dirty="0">
                <a:effectLst/>
                <a:latin typeface="Didot" panose="02000503000000020003" pitchFamily="2" charset="-79"/>
                <a:cs typeface="Didot" panose="02000503000000020003" pitchFamily="2" charset="-79"/>
                <a:hlinkClick r:id="rId5"/>
              </a:rPr>
              <a:t>https://www.healthdirect.gov.au/narcissistic-personality-disorder-npd#:~:text=It%20is%20probably%20a%20mixture,can%20also%20contribute%20to%20NPD</a:t>
            </a:r>
            <a:r>
              <a:rPr lang="en-US" sz="1500" dirty="0">
                <a:effectLst/>
                <a:latin typeface="Didot" panose="02000503000000020003" pitchFamily="2" charset="-79"/>
                <a:cs typeface="Didot" panose="02000503000000020003" pitchFamily="2" charset="-79"/>
              </a:rPr>
              <a:t>.</a:t>
            </a:r>
          </a:p>
          <a:p>
            <a:pPr marL="0" indent="-457200">
              <a:spcBef>
                <a:spcPts val="0"/>
              </a:spcBef>
              <a:buNone/>
            </a:pPr>
            <a:endParaRPr lang="en-US" sz="1500" dirty="0">
              <a:latin typeface="Didot" panose="02000503000000020003" pitchFamily="2" charset="-79"/>
              <a:cs typeface="Didot" panose="02000503000000020003" pitchFamily="2" charset="-79"/>
            </a:endParaRPr>
          </a:p>
          <a:p>
            <a:pPr marL="0" indent="-457200">
              <a:spcBef>
                <a:spcPts val="0"/>
              </a:spcBef>
              <a:buNone/>
            </a:pPr>
            <a:r>
              <a:rPr lang="en-US" sz="1500" dirty="0">
                <a:latin typeface="Didot" panose="02000503000000020003" pitchFamily="2" charset="-79"/>
                <a:cs typeface="Didot" panose="02000503000000020003" pitchFamily="2" charset="-79"/>
              </a:rPr>
              <a:t>Hooley, J. M., Nock, M. K., &amp; Butcher, J. N. (2019). Abnormal Psychology (18th ed., pages 339-340). Pearson Education (US). </a:t>
            </a:r>
            <a:r>
              <a:rPr lang="en-US" sz="1500" dirty="0">
                <a:latin typeface="Didot" panose="02000503000000020003" pitchFamily="2" charset="-79"/>
                <a:cs typeface="Didot" panose="02000503000000020003" pitchFamily="2" charset="-79"/>
                <a:hlinkClick r:id="rId6"/>
              </a:rPr>
              <a:t>https://mbsdirect.vitalsource.com/books/9780135191033</a:t>
            </a:r>
            <a:endParaRPr lang="en-US" sz="1500" dirty="0">
              <a:latin typeface="Didot" panose="02000503000000020003" pitchFamily="2" charset="-79"/>
              <a:cs typeface="Didot" panose="02000503000000020003" pitchFamily="2" charset="-79"/>
            </a:endParaRPr>
          </a:p>
        </p:txBody>
      </p:sp>
    </p:spTree>
    <p:extLst>
      <p:ext uri="{BB962C8B-B14F-4D97-AF65-F5344CB8AC3E}">
        <p14:creationId xmlns:p14="http://schemas.microsoft.com/office/powerpoint/2010/main" val="8113804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C0142-710B-F07E-73DE-85A8F1B06714}"/>
              </a:ext>
            </a:extLst>
          </p:cNvPr>
          <p:cNvSpPr>
            <a:spLocks noGrp="1"/>
          </p:cNvSpPr>
          <p:nvPr>
            <p:ph type="title"/>
          </p:nvPr>
        </p:nvSpPr>
        <p:spPr/>
        <p:txBody>
          <a:bodyPr/>
          <a:lstStyle/>
          <a:p>
            <a:r>
              <a:rPr lang="en-US" dirty="0">
                <a:latin typeface="Didot" panose="02000503000000020003" pitchFamily="2" charset="-79"/>
                <a:cs typeface="Didot" panose="02000503000000020003" pitchFamily="2" charset="-79"/>
              </a:rPr>
              <a:t>References Co.</a:t>
            </a:r>
          </a:p>
        </p:txBody>
      </p:sp>
      <p:sp>
        <p:nvSpPr>
          <p:cNvPr id="3" name="Content Placeholder 2">
            <a:extLst>
              <a:ext uri="{FF2B5EF4-FFF2-40B4-BE49-F238E27FC236}">
                <a16:creationId xmlns:a16="http://schemas.microsoft.com/office/drawing/2014/main" id="{957E89CF-3D3F-219B-F29E-4640ACB2824C}"/>
              </a:ext>
            </a:extLst>
          </p:cNvPr>
          <p:cNvSpPr>
            <a:spLocks noGrp="1"/>
          </p:cNvSpPr>
          <p:nvPr>
            <p:ph idx="1"/>
          </p:nvPr>
        </p:nvSpPr>
        <p:spPr/>
        <p:txBody>
          <a:bodyPr>
            <a:normAutofit fontScale="62500" lnSpcReduction="20000"/>
          </a:bodyPr>
          <a:lstStyle/>
          <a:p>
            <a:pPr marL="45720" indent="0">
              <a:buNone/>
            </a:pPr>
            <a:r>
              <a:rPr lang="en-US" sz="2400" dirty="0">
                <a:effectLst/>
                <a:latin typeface="Didot" panose="02000503000000020003" pitchFamily="2" charset="-79"/>
                <a:cs typeface="Didot" panose="02000503000000020003" pitchFamily="2" charset="-79"/>
              </a:rPr>
              <a:t>Mayo Clinic Staff. (2023, April 6). </a:t>
            </a:r>
            <a:r>
              <a:rPr lang="en-US" sz="2400" i="1" dirty="0">
                <a:effectLst/>
                <a:latin typeface="Didot" panose="02000503000000020003" pitchFamily="2" charset="-79"/>
                <a:cs typeface="Didot" panose="02000503000000020003" pitchFamily="2" charset="-79"/>
              </a:rPr>
              <a:t>Narcissistic personality disorder</a:t>
            </a:r>
            <a:r>
              <a:rPr lang="en-US" sz="2400" dirty="0">
                <a:effectLst/>
                <a:latin typeface="Didot" panose="02000503000000020003" pitchFamily="2" charset="-79"/>
                <a:cs typeface="Didot" panose="02000503000000020003" pitchFamily="2" charset="-79"/>
              </a:rPr>
              <a:t>. Mayo Clinic. </a:t>
            </a:r>
            <a:r>
              <a:rPr lang="en-US" sz="2400" dirty="0">
                <a:effectLst/>
                <a:latin typeface="Didot" panose="02000503000000020003" pitchFamily="2" charset="-79"/>
                <a:cs typeface="Didot" panose="02000503000000020003" pitchFamily="2" charset="-79"/>
                <a:hlinkClick r:id="rId2"/>
              </a:rPr>
              <a:t>https://www.mayoclinic.org/diseases-conditions/narcissistic-personality-disorder/symptoms-causes/syc-20366662#:~:text=The%20cause%20is%20likely%20complex,such%20as%20certain%20personality%20traits</a:t>
            </a:r>
            <a:r>
              <a:rPr lang="en-US" sz="2400" dirty="0">
                <a:effectLst/>
                <a:latin typeface="Didot" panose="02000503000000020003" pitchFamily="2" charset="-79"/>
                <a:cs typeface="Didot" panose="02000503000000020003" pitchFamily="2" charset="-79"/>
              </a:rPr>
              <a:t>.</a:t>
            </a:r>
          </a:p>
          <a:p>
            <a:pPr marL="45720" indent="0">
              <a:buNone/>
            </a:pPr>
            <a:r>
              <a:rPr lang="en-US" b="0" i="0" dirty="0">
                <a:solidFill>
                  <a:srgbClr val="212121"/>
                </a:solidFill>
                <a:effectLst/>
                <a:latin typeface="Didot" panose="02000503000000020003" pitchFamily="2" charset="-79"/>
                <a:cs typeface="Didot" panose="02000503000000020003" pitchFamily="2" charset="-79"/>
              </a:rPr>
              <a:t>Miller, J. D., Campbell, W. K., </a:t>
            </a:r>
            <a:r>
              <a:rPr lang="en-US" b="0" i="0" dirty="0" err="1">
                <a:solidFill>
                  <a:srgbClr val="212121"/>
                </a:solidFill>
                <a:effectLst/>
                <a:latin typeface="Didot" panose="02000503000000020003" pitchFamily="2" charset="-79"/>
                <a:cs typeface="Didot" panose="02000503000000020003" pitchFamily="2" charset="-79"/>
              </a:rPr>
              <a:t>Pilkonis</a:t>
            </a:r>
            <a:r>
              <a:rPr lang="en-US" b="0" i="0" dirty="0">
                <a:solidFill>
                  <a:srgbClr val="212121"/>
                </a:solidFill>
                <a:effectLst/>
                <a:latin typeface="Didot" panose="02000503000000020003" pitchFamily="2" charset="-79"/>
                <a:cs typeface="Didot" panose="02000503000000020003" pitchFamily="2" charset="-79"/>
              </a:rPr>
              <a:t>, P. A., &amp; Morse, J. Q. (2008). Assessment procedures for narcissistic personality disorder: a comparison of the personality diagnostic questionnaire-4 and best-estimate clinical judgments. </a:t>
            </a:r>
            <a:r>
              <a:rPr lang="en-US" b="0" i="1" dirty="0">
                <a:solidFill>
                  <a:srgbClr val="212121"/>
                </a:solidFill>
                <a:effectLst/>
                <a:latin typeface="Didot" panose="02000503000000020003" pitchFamily="2" charset="-79"/>
                <a:cs typeface="Didot" panose="02000503000000020003" pitchFamily="2" charset="-79"/>
              </a:rPr>
              <a:t>Assessment</a:t>
            </a:r>
            <a:r>
              <a:rPr lang="en-US" b="0" i="0" dirty="0">
                <a:solidFill>
                  <a:srgbClr val="212121"/>
                </a:solidFill>
                <a:effectLst/>
                <a:latin typeface="Didot" panose="02000503000000020003" pitchFamily="2" charset="-79"/>
                <a:cs typeface="Didot" panose="02000503000000020003" pitchFamily="2" charset="-79"/>
              </a:rPr>
              <a:t>, </a:t>
            </a:r>
            <a:r>
              <a:rPr lang="en-US" b="0" i="1" dirty="0">
                <a:solidFill>
                  <a:srgbClr val="212121"/>
                </a:solidFill>
                <a:effectLst/>
                <a:latin typeface="Didot" panose="02000503000000020003" pitchFamily="2" charset="-79"/>
                <a:cs typeface="Didot" panose="02000503000000020003" pitchFamily="2" charset="-79"/>
              </a:rPr>
              <a:t>15</a:t>
            </a:r>
            <a:r>
              <a:rPr lang="en-US" b="0" i="0" dirty="0">
                <a:solidFill>
                  <a:srgbClr val="212121"/>
                </a:solidFill>
                <a:effectLst/>
                <a:latin typeface="Didot" panose="02000503000000020003" pitchFamily="2" charset="-79"/>
                <a:cs typeface="Didot" panose="02000503000000020003" pitchFamily="2" charset="-79"/>
              </a:rPr>
              <a:t>(4), 483–492. </a:t>
            </a:r>
            <a:r>
              <a:rPr lang="en-US" b="0" i="0" dirty="0">
                <a:solidFill>
                  <a:srgbClr val="212121"/>
                </a:solidFill>
                <a:effectLst/>
                <a:latin typeface="Didot" panose="02000503000000020003" pitchFamily="2" charset="-79"/>
                <a:cs typeface="Didot" panose="02000503000000020003" pitchFamily="2" charset="-79"/>
                <a:hlinkClick r:id="rId3"/>
              </a:rPr>
              <a:t>https://doi.org/10.1177/1073191108319022</a:t>
            </a:r>
            <a:endParaRPr lang="en-US" b="0" i="0" dirty="0">
              <a:solidFill>
                <a:srgbClr val="212121"/>
              </a:solidFill>
              <a:effectLst/>
              <a:latin typeface="Didot" panose="02000503000000020003" pitchFamily="2" charset="-79"/>
              <a:cs typeface="Didot" panose="02000503000000020003" pitchFamily="2" charset="-79"/>
            </a:endParaRPr>
          </a:p>
          <a:p>
            <a:pPr marL="45720" indent="0">
              <a:buNone/>
            </a:pPr>
            <a:r>
              <a:rPr lang="en-US" dirty="0">
                <a:effectLst/>
                <a:latin typeface="Didot" panose="02000503000000020003" pitchFamily="2" charset="-79"/>
                <a:cs typeface="Didot" panose="02000503000000020003" pitchFamily="2" charset="-79"/>
              </a:rPr>
              <a:t>NHS Admins. (n.d.). </a:t>
            </a:r>
            <a:r>
              <a:rPr lang="en-US" i="1" dirty="0">
                <a:effectLst/>
                <a:latin typeface="Didot" panose="02000503000000020003" pitchFamily="2" charset="-79"/>
                <a:cs typeface="Didot" panose="02000503000000020003" pitchFamily="2" charset="-79"/>
              </a:rPr>
              <a:t>Psychoanalytic Psychotherapy</a:t>
            </a:r>
            <a:r>
              <a:rPr lang="en-US" dirty="0">
                <a:effectLst/>
                <a:latin typeface="Didot" panose="02000503000000020003" pitchFamily="2" charset="-79"/>
                <a:cs typeface="Didot" panose="02000503000000020003" pitchFamily="2" charset="-79"/>
              </a:rPr>
              <a:t>. NHS choices. </a:t>
            </a:r>
            <a:r>
              <a:rPr lang="en-US" dirty="0">
                <a:effectLst/>
                <a:latin typeface="Didot" panose="02000503000000020003" pitchFamily="2" charset="-79"/>
                <a:cs typeface="Didot" panose="02000503000000020003" pitchFamily="2" charset="-79"/>
                <a:hlinkClick r:id="rId4"/>
              </a:rPr>
              <a:t>https://tavistockandportman.nhs.uk/care-and-treatment/treatments/psychoanalytic-psychotherapy/#:~:text=Psychoanalytic%20psychotherapy%20is%20a%20talking,may%20contribute%20to%20your%20problems</a:t>
            </a:r>
            <a:r>
              <a:rPr lang="en-US" dirty="0">
                <a:effectLst/>
                <a:latin typeface="Didot" panose="02000503000000020003" pitchFamily="2" charset="-79"/>
                <a:cs typeface="Didot" panose="02000503000000020003" pitchFamily="2" charset="-79"/>
              </a:rPr>
              <a:t>.</a:t>
            </a:r>
            <a:endParaRPr lang="en-US" b="0" i="0" dirty="0">
              <a:solidFill>
                <a:srgbClr val="212121"/>
              </a:solidFill>
              <a:effectLst/>
              <a:latin typeface="Didot" panose="02000503000000020003" pitchFamily="2" charset="-79"/>
              <a:cs typeface="Didot" panose="02000503000000020003" pitchFamily="2" charset="-79"/>
            </a:endParaRPr>
          </a:p>
          <a:p>
            <a:pPr marL="45720" indent="0">
              <a:buNone/>
            </a:pPr>
            <a:r>
              <a:rPr lang="en-US" b="0" i="0" dirty="0" err="1">
                <a:solidFill>
                  <a:srgbClr val="212121"/>
                </a:solidFill>
                <a:effectLst/>
                <a:latin typeface="Didot" panose="02000503000000020003" pitchFamily="2" charset="-79"/>
                <a:cs typeface="Didot" panose="02000503000000020003" pitchFamily="2" charset="-79"/>
              </a:rPr>
              <a:t>Schmalbach</a:t>
            </a:r>
            <a:r>
              <a:rPr lang="en-US" b="0" i="0" dirty="0">
                <a:solidFill>
                  <a:srgbClr val="212121"/>
                </a:solidFill>
                <a:effectLst/>
                <a:latin typeface="Didot" panose="02000503000000020003" pitchFamily="2" charset="-79"/>
                <a:cs typeface="Didot" panose="02000503000000020003" pitchFamily="2" charset="-79"/>
              </a:rPr>
              <a:t>, B., Zenger, M., Nanette </a:t>
            </a:r>
            <a:r>
              <a:rPr lang="en-US" b="0" i="0" dirty="0" err="1">
                <a:solidFill>
                  <a:srgbClr val="212121"/>
                </a:solidFill>
                <a:effectLst/>
                <a:latin typeface="Didot" panose="02000503000000020003" pitchFamily="2" charset="-79"/>
                <a:cs typeface="Didot" panose="02000503000000020003" pitchFamily="2" charset="-79"/>
              </a:rPr>
              <a:t>Tibubos</a:t>
            </a:r>
            <a:r>
              <a:rPr lang="en-US" b="0" i="0" dirty="0">
                <a:solidFill>
                  <a:srgbClr val="212121"/>
                </a:solidFill>
                <a:effectLst/>
                <a:latin typeface="Didot" panose="02000503000000020003" pitchFamily="2" charset="-79"/>
                <a:cs typeface="Didot" panose="02000503000000020003" pitchFamily="2" charset="-79"/>
              </a:rPr>
              <a:t>, A., </a:t>
            </a:r>
            <a:r>
              <a:rPr lang="en-US" b="0" i="0" dirty="0" err="1">
                <a:solidFill>
                  <a:srgbClr val="212121"/>
                </a:solidFill>
                <a:effectLst/>
                <a:latin typeface="Didot" panose="02000503000000020003" pitchFamily="2" charset="-79"/>
                <a:cs typeface="Didot" panose="02000503000000020003" pitchFamily="2" charset="-79"/>
              </a:rPr>
              <a:t>Borkenhagen</a:t>
            </a:r>
            <a:r>
              <a:rPr lang="en-US" b="0" i="0" dirty="0">
                <a:solidFill>
                  <a:srgbClr val="212121"/>
                </a:solidFill>
                <a:effectLst/>
                <a:latin typeface="Didot" panose="02000503000000020003" pitchFamily="2" charset="-79"/>
                <a:cs typeface="Didot" panose="02000503000000020003" pitchFamily="2" charset="-79"/>
              </a:rPr>
              <a:t>, A., Strauss, B., &amp; </a:t>
            </a:r>
            <a:r>
              <a:rPr lang="en-US" b="0" i="0" dirty="0" err="1">
                <a:solidFill>
                  <a:srgbClr val="212121"/>
                </a:solidFill>
                <a:effectLst/>
                <a:latin typeface="Didot" panose="02000503000000020003" pitchFamily="2" charset="-79"/>
                <a:cs typeface="Didot" panose="02000503000000020003" pitchFamily="2" charset="-79"/>
              </a:rPr>
              <a:t>Brähler</a:t>
            </a:r>
            <a:r>
              <a:rPr lang="en-US" b="0" i="0" dirty="0">
                <a:solidFill>
                  <a:srgbClr val="212121"/>
                </a:solidFill>
                <a:effectLst/>
                <a:latin typeface="Didot" panose="02000503000000020003" pitchFamily="2" charset="-79"/>
                <a:cs typeface="Didot" panose="02000503000000020003" pitchFamily="2" charset="-79"/>
              </a:rPr>
              <a:t>, E. (2020). The Narcissistic Personality Inventory 8: Validation of a Brief Measure of Narcissistic Personality. </a:t>
            </a:r>
            <a:r>
              <a:rPr lang="en-US" b="0" i="1" dirty="0">
                <a:solidFill>
                  <a:srgbClr val="212121"/>
                </a:solidFill>
                <a:effectLst/>
                <a:latin typeface="Didot" panose="02000503000000020003" pitchFamily="2" charset="-79"/>
                <a:cs typeface="Didot" panose="02000503000000020003" pitchFamily="2" charset="-79"/>
              </a:rPr>
              <a:t>International journal of psychological research</a:t>
            </a:r>
            <a:r>
              <a:rPr lang="en-US" b="0" i="0" dirty="0">
                <a:solidFill>
                  <a:srgbClr val="212121"/>
                </a:solidFill>
                <a:effectLst/>
                <a:latin typeface="Didot" panose="02000503000000020003" pitchFamily="2" charset="-79"/>
                <a:cs typeface="Didot" panose="02000503000000020003" pitchFamily="2" charset="-79"/>
              </a:rPr>
              <a:t>, </a:t>
            </a:r>
            <a:r>
              <a:rPr lang="en-US" b="0" i="1" dirty="0">
                <a:solidFill>
                  <a:srgbClr val="212121"/>
                </a:solidFill>
                <a:effectLst/>
                <a:latin typeface="Didot" panose="02000503000000020003" pitchFamily="2" charset="-79"/>
                <a:cs typeface="Didot" panose="02000503000000020003" pitchFamily="2" charset="-79"/>
              </a:rPr>
              <a:t>13</a:t>
            </a:r>
            <a:r>
              <a:rPr lang="en-US" b="0" i="0" dirty="0">
                <a:solidFill>
                  <a:srgbClr val="212121"/>
                </a:solidFill>
                <a:effectLst/>
                <a:latin typeface="Didot" panose="02000503000000020003" pitchFamily="2" charset="-79"/>
                <a:cs typeface="Didot" panose="02000503000000020003" pitchFamily="2" charset="-79"/>
              </a:rPr>
              <a:t>(2), 68–77. </a:t>
            </a:r>
            <a:r>
              <a:rPr lang="en-US" b="0" i="0" dirty="0">
                <a:solidFill>
                  <a:srgbClr val="212121"/>
                </a:solidFill>
                <a:effectLst/>
                <a:latin typeface="Didot" panose="02000503000000020003" pitchFamily="2" charset="-79"/>
                <a:cs typeface="Didot" panose="02000503000000020003" pitchFamily="2" charset="-79"/>
                <a:hlinkClick r:id="rId5"/>
              </a:rPr>
              <a:t>https://doi.org/10.21500/20112084.4855</a:t>
            </a:r>
            <a:endParaRPr lang="en-US" b="0" i="0" dirty="0">
              <a:solidFill>
                <a:srgbClr val="212121"/>
              </a:solidFill>
              <a:effectLst/>
              <a:latin typeface="Didot" panose="02000503000000020003" pitchFamily="2" charset="-79"/>
              <a:cs typeface="Didot" panose="02000503000000020003" pitchFamily="2" charset="-79"/>
            </a:endParaRPr>
          </a:p>
          <a:p>
            <a:pPr marL="45720" indent="0">
              <a:buNone/>
            </a:pPr>
            <a:r>
              <a:rPr lang="en-US" dirty="0" err="1">
                <a:effectLst/>
                <a:latin typeface="Didot" panose="02000503000000020003" pitchFamily="2" charset="-79"/>
                <a:cs typeface="Didot" panose="02000503000000020003" pitchFamily="2" charset="-79"/>
              </a:rPr>
              <a:t>Sheenie</a:t>
            </a:r>
            <a:r>
              <a:rPr lang="en-US" dirty="0">
                <a:effectLst/>
                <a:latin typeface="Didot" panose="02000503000000020003" pitchFamily="2" charset="-79"/>
                <a:cs typeface="Didot" panose="02000503000000020003" pitchFamily="2" charset="-79"/>
              </a:rPr>
              <a:t> </a:t>
            </a:r>
            <a:r>
              <a:rPr lang="en-US" dirty="0" err="1">
                <a:effectLst/>
                <a:latin typeface="Didot" panose="02000503000000020003" pitchFamily="2" charset="-79"/>
                <a:cs typeface="Didot" panose="02000503000000020003" pitchFamily="2" charset="-79"/>
              </a:rPr>
              <a:t>Ambardar</a:t>
            </a:r>
            <a:r>
              <a:rPr lang="en-US" dirty="0">
                <a:effectLst/>
                <a:latin typeface="Didot" panose="02000503000000020003" pitchFamily="2" charset="-79"/>
                <a:cs typeface="Didot" panose="02000503000000020003" pitchFamily="2" charset="-79"/>
              </a:rPr>
              <a:t>, M. (2021, July 19). </a:t>
            </a:r>
            <a:r>
              <a:rPr lang="en-US" i="1" dirty="0">
                <a:effectLst/>
                <a:latin typeface="Didot" panose="02000503000000020003" pitchFamily="2" charset="-79"/>
                <a:cs typeface="Didot" panose="02000503000000020003" pitchFamily="2" charset="-79"/>
              </a:rPr>
              <a:t>Narcissistic personality disorder treatment &amp; management</a:t>
            </a:r>
            <a:r>
              <a:rPr lang="en-US" dirty="0">
                <a:effectLst/>
                <a:latin typeface="Didot" panose="02000503000000020003" pitchFamily="2" charset="-79"/>
                <a:cs typeface="Didot" panose="02000503000000020003" pitchFamily="2" charset="-79"/>
              </a:rPr>
              <a:t>. Approach Considerations, Psychotherapy, Pharmacologic Therapy. </a:t>
            </a:r>
            <a:r>
              <a:rPr lang="en-US" dirty="0">
                <a:effectLst/>
                <a:latin typeface="Didot" panose="02000503000000020003" pitchFamily="2" charset="-79"/>
                <a:cs typeface="Didot" panose="02000503000000020003" pitchFamily="2" charset="-79"/>
                <a:hlinkClick r:id="rId6"/>
              </a:rPr>
              <a:t>https://emedicine.medscape.com/article/1519417-treatment#:~:text=The%20mainstay%20of%20treatment%20is,%2Dterm%20objective%2Dfocused%20psychotherapy</a:t>
            </a:r>
            <a:r>
              <a:rPr lang="en-US" dirty="0">
                <a:effectLst/>
                <a:latin typeface="Didot" panose="02000503000000020003" pitchFamily="2" charset="-79"/>
                <a:cs typeface="Didot" panose="02000503000000020003" pitchFamily="2" charset="-79"/>
              </a:rPr>
              <a:t>.</a:t>
            </a:r>
            <a:endParaRPr lang="en-US" b="0" i="0" dirty="0">
              <a:solidFill>
                <a:srgbClr val="212121"/>
              </a:solidFill>
              <a:effectLst/>
              <a:latin typeface="Didot" panose="02000503000000020003" pitchFamily="2" charset="-79"/>
              <a:cs typeface="Didot" panose="02000503000000020003" pitchFamily="2" charset="-79"/>
            </a:endParaRPr>
          </a:p>
          <a:p>
            <a:pPr marL="45720" indent="0">
              <a:buNone/>
            </a:pPr>
            <a:r>
              <a:rPr lang="en-US" b="0" i="0" dirty="0">
                <a:solidFill>
                  <a:srgbClr val="181817"/>
                </a:solidFill>
                <a:effectLst/>
                <a:latin typeface="Didot" panose="02000503000000020003" pitchFamily="2" charset="-79"/>
                <a:cs typeface="Didot" panose="02000503000000020003" pitchFamily="2" charset="-79"/>
              </a:rPr>
              <a:t>Snowden, P., &amp; Kane, E. (2003). Personality disorder: No longer a diagnosis of exclusion. </a:t>
            </a:r>
            <a:r>
              <a:rPr lang="en-US" b="0" i="1" dirty="0">
                <a:solidFill>
                  <a:srgbClr val="181817"/>
                </a:solidFill>
                <a:effectLst/>
                <a:latin typeface="Didot" panose="02000503000000020003" pitchFamily="2" charset="-79"/>
                <a:cs typeface="Didot" panose="02000503000000020003" pitchFamily="2" charset="-79"/>
              </a:rPr>
              <a:t>Psychiatric Bulletin,</a:t>
            </a:r>
            <a:r>
              <a:rPr lang="en-US" b="0" i="0" dirty="0">
                <a:solidFill>
                  <a:srgbClr val="181817"/>
                </a:solidFill>
                <a:effectLst/>
                <a:latin typeface="Didot" panose="02000503000000020003" pitchFamily="2" charset="-79"/>
                <a:cs typeface="Didot" panose="02000503000000020003" pitchFamily="2" charset="-79"/>
              </a:rPr>
              <a:t> </a:t>
            </a:r>
            <a:r>
              <a:rPr lang="en-US" b="0" i="1" dirty="0">
                <a:solidFill>
                  <a:srgbClr val="181817"/>
                </a:solidFill>
                <a:effectLst/>
                <a:latin typeface="Didot" panose="02000503000000020003" pitchFamily="2" charset="-79"/>
                <a:cs typeface="Didot" panose="02000503000000020003" pitchFamily="2" charset="-79"/>
              </a:rPr>
              <a:t>27</a:t>
            </a:r>
            <a:r>
              <a:rPr lang="en-US" b="0" i="0" dirty="0">
                <a:solidFill>
                  <a:srgbClr val="181817"/>
                </a:solidFill>
                <a:effectLst/>
                <a:latin typeface="Didot" panose="02000503000000020003" pitchFamily="2" charset="-79"/>
                <a:cs typeface="Didot" panose="02000503000000020003" pitchFamily="2" charset="-79"/>
              </a:rPr>
              <a:t>(11), 401-403. doi:10.1192/pb.27.11.401</a:t>
            </a:r>
          </a:p>
        </p:txBody>
      </p:sp>
    </p:spTree>
    <p:extLst>
      <p:ext uri="{BB962C8B-B14F-4D97-AF65-F5344CB8AC3E}">
        <p14:creationId xmlns:p14="http://schemas.microsoft.com/office/powerpoint/2010/main" val="7614003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42F50-2D03-7F62-D4D8-9DEA2E8AEC72}"/>
              </a:ext>
            </a:extLst>
          </p:cNvPr>
          <p:cNvSpPr>
            <a:spLocks noGrp="1"/>
          </p:cNvSpPr>
          <p:nvPr>
            <p:ph type="title"/>
          </p:nvPr>
        </p:nvSpPr>
        <p:spPr/>
        <p:txBody>
          <a:bodyPr/>
          <a:lstStyle/>
          <a:p>
            <a:r>
              <a:rPr lang="en-US" dirty="0">
                <a:latin typeface="Didot" panose="02000503000000020003" pitchFamily="2" charset="-79"/>
                <a:cs typeface="Didot" panose="02000503000000020003" pitchFamily="2" charset="-79"/>
              </a:rPr>
              <a:t>Picture References</a:t>
            </a:r>
          </a:p>
        </p:txBody>
      </p:sp>
      <p:sp>
        <p:nvSpPr>
          <p:cNvPr id="3" name="Content Placeholder 2">
            <a:extLst>
              <a:ext uri="{FF2B5EF4-FFF2-40B4-BE49-F238E27FC236}">
                <a16:creationId xmlns:a16="http://schemas.microsoft.com/office/drawing/2014/main" id="{B696C30C-D375-A7E7-8D3B-6C1AF86DC098}"/>
              </a:ext>
            </a:extLst>
          </p:cNvPr>
          <p:cNvSpPr>
            <a:spLocks noGrp="1"/>
          </p:cNvSpPr>
          <p:nvPr>
            <p:ph idx="1"/>
          </p:nvPr>
        </p:nvSpPr>
        <p:spPr/>
        <p:txBody>
          <a:bodyPr>
            <a:normAutofit fontScale="77500" lnSpcReduction="20000"/>
          </a:bodyPr>
          <a:lstStyle/>
          <a:p>
            <a:pPr marL="45720" indent="0">
              <a:buNone/>
            </a:pPr>
            <a:r>
              <a:rPr lang="en-US" dirty="0">
                <a:latin typeface="Didot" panose="02000503000000020003" pitchFamily="2" charset="-79"/>
                <a:cs typeface="Didot" panose="02000503000000020003" pitchFamily="2" charset="-79"/>
              </a:rPr>
              <a:t>Chris Ryan. (2022). </a:t>
            </a:r>
            <a:r>
              <a:rPr lang="en-US" i="1" dirty="0">
                <a:latin typeface="Didot" panose="02000503000000020003" pitchFamily="2" charset="-79"/>
                <a:cs typeface="Didot" panose="02000503000000020003" pitchFamily="2" charset="-79"/>
              </a:rPr>
              <a:t>What is NPD? </a:t>
            </a:r>
            <a:r>
              <a:rPr lang="en-US" dirty="0">
                <a:latin typeface="Didot" panose="02000503000000020003" pitchFamily="2" charset="-79"/>
                <a:cs typeface="Didot" panose="02000503000000020003" pitchFamily="2" charset="-79"/>
              </a:rPr>
              <a:t>Getty Images. </a:t>
            </a:r>
            <a:r>
              <a:rPr lang="en-US" dirty="0">
                <a:latin typeface="Didot" panose="02000503000000020003" pitchFamily="2" charset="-79"/>
                <a:cs typeface="Didot" panose="02000503000000020003" pitchFamily="2" charset="-79"/>
                <a:hlinkClick r:id="rId3"/>
              </a:rPr>
              <a:t>https://www.verywellmind.com/what-is-narcissistic-personality-disorder-2795446</a:t>
            </a:r>
            <a:endParaRPr lang="en-US" dirty="0">
              <a:latin typeface="Didot" panose="02000503000000020003" pitchFamily="2" charset="-79"/>
              <a:cs typeface="Didot" panose="02000503000000020003" pitchFamily="2" charset="-79"/>
            </a:endParaRPr>
          </a:p>
          <a:p>
            <a:pPr marL="45720" indent="0">
              <a:buNone/>
            </a:pPr>
            <a:r>
              <a:rPr lang="en-US" dirty="0" err="1">
                <a:latin typeface="Didot" panose="02000503000000020003" pitchFamily="2" charset="-79"/>
                <a:cs typeface="Didot" panose="02000503000000020003" pitchFamily="2" charset="-79"/>
              </a:rPr>
              <a:t>Elnur</a:t>
            </a:r>
            <a:r>
              <a:rPr lang="en-US" dirty="0">
                <a:latin typeface="Didot" panose="02000503000000020003" pitchFamily="2" charset="-79"/>
                <a:cs typeface="Didot" panose="02000503000000020003" pitchFamily="2" charset="-79"/>
              </a:rPr>
              <a:t>. (2021). </a:t>
            </a:r>
            <a:r>
              <a:rPr lang="en-US" i="1" dirty="0">
                <a:latin typeface="Didot" panose="02000503000000020003" pitchFamily="2" charset="-79"/>
                <a:cs typeface="Didot" panose="02000503000000020003" pitchFamily="2" charset="-79"/>
              </a:rPr>
              <a:t>Woman with Mask During Psychologist Visit. </a:t>
            </a:r>
            <a:r>
              <a:rPr lang="en-US" dirty="0">
                <a:latin typeface="Didot" panose="02000503000000020003" pitchFamily="2" charset="-79"/>
                <a:cs typeface="Didot" panose="02000503000000020003" pitchFamily="2" charset="-79"/>
              </a:rPr>
              <a:t>Shutterstock. </a:t>
            </a:r>
            <a:r>
              <a:rPr lang="en-US" dirty="0">
                <a:latin typeface="Didot" panose="02000503000000020003" pitchFamily="2" charset="-79"/>
                <a:cs typeface="Didot" panose="02000503000000020003" pitchFamily="2" charset="-79"/>
                <a:hlinkClick r:id="rId4"/>
              </a:rPr>
              <a:t>https://www.shutterstock.com/image-photo/woman-mask-during-psychologist-visit-166929383</a:t>
            </a:r>
            <a:r>
              <a:rPr lang="en-US" dirty="0">
                <a:latin typeface="Didot" panose="02000503000000020003" pitchFamily="2" charset="-79"/>
                <a:cs typeface="Didot" panose="02000503000000020003" pitchFamily="2" charset="-79"/>
                <a:hlinkClick r:id="rId4"/>
              </a:rPr>
              <a:t>8</a:t>
            </a:r>
            <a:endParaRPr lang="en-US" dirty="0">
              <a:latin typeface="Didot" panose="02000503000000020003" pitchFamily="2" charset="-79"/>
              <a:cs typeface="Didot" panose="02000503000000020003" pitchFamily="2" charset="-79"/>
            </a:endParaRPr>
          </a:p>
          <a:p>
            <a:pPr marL="45720" indent="0">
              <a:buNone/>
            </a:pPr>
            <a:r>
              <a:rPr lang="en-US" dirty="0">
                <a:latin typeface="Didot" panose="02000503000000020003" pitchFamily="2" charset="-79"/>
                <a:cs typeface="Didot" panose="02000503000000020003" pitchFamily="2" charset="-79"/>
              </a:rPr>
              <a:t>Hiro. (2020). </a:t>
            </a:r>
            <a:r>
              <a:rPr lang="en-US" i="1" dirty="0">
                <a:solidFill>
                  <a:srgbClr val="212121"/>
                </a:solidFill>
                <a:effectLst/>
                <a:latin typeface="Didot" panose="02000503000000020003" pitchFamily="2" charset="-79"/>
                <a:cs typeface="Didot" panose="02000503000000020003" pitchFamily="2" charset="-79"/>
              </a:rPr>
              <a:t>Biological factors associated with changes in personality in maltreated adolescent girls. </a:t>
            </a:r>
            <a:r>
              <a:rPr lang="en-US" dirty="0" err="1">
                <a:solidFill>
                  <a:srgbClr val="212121"/>
                </a:solidFill>
                <a:effectLst/>
                <a:latin typeface="Didot" panose="02000503000000020003" pitchFamily="2" charset="-79"/>
                <a:cs typeface="Didot" panose="02000503000000020003" pitchFamily="2" charset="-79"/>
              </a:rPr>
              <a:t>PsyPost</a:t>
            </a:r>
            <a:r>
              <a:rPr lang="en-US" dirty="0">
                <a:solidFill>
                  <a:srgbClr val="212121"/>
                </a:solidFill>
                <a:effectLst/>
                <a:latin typeface="Didot" panose="02000503000000020003" pitchFamily="2" charset="-79"/>
                <a:cs typeface="Didot" panose="02000503000000020003" pitchFamily="2" charset="-79"/>
              </a:rPr>
              <a:t>. </a:t>
            </a:r>
            <a:r>
              <a:rPr lang="en-US" dirty="0">
                <a:solidFill>
                  <a:srgbClr val="212121"/>
                </a:solidFill>
                <a:effectLst/>
                <a:latin typeface="Didot" panose="02000503000000020003" pitchFamily="2" charset="-79"/>
                <a:cs typeface="Didot" panose="02000503000000020003" pitchFamily="2" charset="-79"/>
                <a:hlinkClick r:id="rId5"/>
              </a:rPr>
              <a:t>https://www.psypost.org/2020/01/biological-factors-associated-with-changes-in-personality-in-maltreated-adolescent-girls-55287</a:t>
            </a:r>
            <a:endParaRPr lang="en-US" dirty="0">
              <a:latin typeface="Didot" panose="02000503000000020003" pitchFamily="2" charset="-79"/>
              <a:cs typeface="Didot" panose="02000503000000020003" pitchFamily="2" charset="-79"/>
            </a:endParaRPr>
          </a:p>
          <a:p>
            <a:pPr marL="45720" indent="0">
              <a:buNone/>
            </a:pPr>
            <a:r>
              <a:rPr lang="en-US" dirty="0">
                <a:latin typeface="Didot" panose="02000503000000020003" pitchFamily="2" charset="-79"/>
                <a:cs typeface="Didot" panose="02000503000000020003" pitchFamily="2" charset="-79"/>
              </a:rPr>
              <a:t> Larissa Biggers. (2022). </a:t>
            </a:r>
            <a:r>
              <a:rPr lang="en-US" i="1" dirty="0">
                <a:latin typeface="Didot" panose="02000503000000020003" pitchFamily="2" charset="-79"/>
                <a:cs typeface="Didot" panose="02000503000000020003" pitchFamily="2" charset="-79"/>
              </a:rPr>
              <a:t>9 Signs of Narcissistic Personality Disorder. </a:t>
            </a:r>
            <a:r>
              <a:rPr lang="en-US" dirty="0">
                <a:latin typeface="Didot" panose="02000503000000020003" pitchFamily="2" charset="-79"/>
                <a:cs typeface="Didot" panose="02000503000000020003" pitchFamily="2" charset="-79"/>
              </a:rPr>
              <a:t>Duke Health. </a:t>
            </a:r>
            <a:r>
              <a:rPr lang="en-US" dirty="0">
                <a:latin typeface="Didot" panose="02000503000000020003" pitchFamily="2" charset="-79"/>
                <a:cs typeface="Didot" panose="02000503000000020003" pitchFamily="2" charset="-79"/>
                <a:hlinkClick r:id="rId6"/>
              </a:rPr>
              <a:t>https://www.dukehealth.org/blog/9-signs-of-narcissistic-personality-disorder</a:t>
            </a:r>
            <a:endParaRPr lang="en-US" dirty="0">
              <a:latin typeface="Didot" panose="02000503000000020003" pitchFamily="2" charset="-79"/>
              <a:cs typeface="Didot" panose="02000503000000020003" pitchFamily="2" charset="-79"/>
            </a:endParaRPr>
          </a:p>
          <a:p>
            <a:pPr marL="45720" indent="0">
              <a:buNone/>
            </a:pPr>
            <a:r>
              <a:rPr lang="en-US" dirty="0" err="1">
                <a:latin typeface="Didot" panose="02000503000000020003" pitchFamily="2" charset="-79"/>
                <a:cs typeface="Didot" panose="02000503000000020003" pitchFamily="2" charset="-79"/>
              </a:rPr>
              <a:t>LivLong</a:t>
            </a:r>
            <a:r>
              <a:rPr lang="en-US" dirty="0">
                <a:latin typeface="Didot" panose="02000503000000020003" pitchFamily="2" charset="-79"/>
                <a:cs typeface="Didot" panose="02000503000000020003" pitchFamily="2" charset="-79"/>
              </a:rPr>
              <a:t> Admins. (2022). </a:t>
            </a:r>
            <a:r>
              <a:rPr lang="en-US" i="1" dirty="0">
                <a:latin typeface="Didot" panose="02000503000000020003" pitchFamily="2" charset="-79"/>
                <a:cs typeface="Didot" panose="02000503000000020003" pitchFamily="2" charset="-79"/>
              </a:rPr>
              <a:t>What is a Narcissistic Personality Disorder? </a:t>
            </a:r>
            <a:r>
              <a:rPr lang="en-US" dirty="0" err="1">
                <a:latin typeface="Didot" panose="02000503000000020003" pitchFamily="2" charset="-79"/>
                <a:cs typeface="Didot" panose="02000503000000020003" pitchFamily="2" charset="-79"/>
              </a:rPr>
              <a:t>LivLong</a:t>
            </a:r>
            <a:r>
              <a:rPr lang="en-US" dirty="0">
                <a:latin typeface="Didot" panose="02000503000000020003" pitchFamily="2" charset="-79"/>
                <a:cs typeface="Didot" panose="02000503000000020003" pitchFamily="2" charset="-79"/>
              </a:rPr>
              <a:t>. </a:t>
            </a:r>
            <a:r>
              <a:rPr lang="en-US" dirty="0">
                <a:latin typeface="Didot" panose="02000503000000020003" pitchFamily="2" charset="-79"/>
                <a:cs typeface="Didot" panose="02000503000000020003" pitchFamily="2" charset="-79"/>
                <a:hlinkClick r:id="rId7"/>
              </a:rPr>
              <a:t>https://livlong.com/blogs/health-and-wellness/what-is-a-narcissistic-personality-disorder</a:t>
            </a:r>
            <a:endParaRPr lang="en-US" dirty="0">
              <a:latin typeface="Didot" panose="02000503000000020003" pitchFamily="2" charset="-79"/>
              <a:cs typeface="Didot" panose="02000503000000020003" pitchFamily="2" charset="-79"/>
            </a:endParaRPr>
          </a:p>
          <a:p>
            <a:pPr marL="45720" indent="0">
              <a:buNone/>
            </a:pPr>
            <a:r>
              <a:rPr lang="en-US" dirty="0">
                <a:latin typeface="Didot" panose="02000503000000020003" pitchFamily="2" charset="-79"/>
                <a:cs typeface="Didot" panose="02000503000000020003" pitchFamily="2" charset="-79"/>
              </a:rPr>
              <a:t>Marina. (2020). </a:t>
            </a:r>
            <a:r>
              <a:rPr lang="en-US" i="1" dirty="0">
                <a:latin typeface="Didot" panose="02000503000000020003" pitchFamily="2" charset="-79"/>
                <a:cs typeface="Didot" panose="02000503000000020003" pitchFamily="2" charset="-79"/>
              </a:rPr>
              <a:t>What Does it Mean to Have Narcissistic Personality Disorder? </a:t>
            </a:r>
            <a:r>
              <a:rPr lang="en-US" dirty="0">
                <a:latin typeface="Didot" panose="02000503000000020003" pitchFamily="2" charset="-79"/>
                <a:cs typeface="Didot" panose="02000503000000020003" pitchFamily="2" charset="-79"/>
              </a:rPr>
              <a:t>Domus Retreat. </a:t>
            </a:r>
            <a:r>
              <a:rPr lang="en-US" dirty="0">
                <a:latin typeface="Didot" panose="02000503000000020003" pitchFamily="2" charset="-79"/>
                <a:cs typeface="Didot" panose="02000503000000020003" pitchFamily="2" charset="-79"/>
                <a:hlinkClick r:id="rId8"/>
              </a:rPr>
              <a:t>https://domusretreat.com/blog/narcissistic-personality-disorder/</a:t>
            </a:r>
            <a:endParaRPr lang="en-US" dirty="0">
              <a:latin typeface="Didot" panose="02000503000000020003" pitchFamily="2" charset="-79"/>
              <a:cs typeface="Didot" panose="02000503000000020003" pitchFamily="2" charset="-79"/>
            </a:endParaRPr>
          </a:p>
          <a:p>
            <a:pPr marL="45720" indent="0">
              <a:buNone/>
            </a:pPr>
            <a:r>
              <a:rPr lang="en-US" dirty="0">
                <a:latin typeface="Didot" panose="02000503000000020003" pitchFamily="2" charset="-79"/>
                <a:cs typeface="Didot" panose="02000503000000020003" pitchFamily="2" charset="-79"/>
              </a:rPr>
              <a:t>Sane Australia. (2019). </a:t>
            </a:r>
            <a:r>
              <a:rPr lang="en-US" i="1" dirty="0">
                <a:latin typeface="Didot" panose="02000503000000020003" pitchFamily="2" charset="-79"/>
                <a:cs typeface="Didot" panose="02000503000000020003" pitchFamily="2" charset="-79"/>
              </a:rPr>
              <a:t>Narcissistic Personality Disorder. </a:t>
            </a:r>
            <a:r>
              <a:rPr lang="en-US" dirty="0" err="1">
                <a:latin typeface="Didot" panose="02000503000000020003" pitchFamily="2" charset="-79"/>
                <a:cs typeface="Didot" panose="02000503000000020003" pitchFamily="2" charset="-79"/>
              </a:rPr>
              <a:t>MyDr</a:t>
            </a:r>
            <a:r>
              <a:rPr lang="en-US" dirty="0">
                <a:latin typeface="Didot" panose="02000503000000020003" pitchFamily="2" charset="-79"/>
                <a:cs typeface="Didot" panose="02000503000000020003" pitchFamily="2" charset="-79"/>
              </a:rPr>
              <a:t>. </a:t>
            </a:r>
            <a:r>
              <a:rPr lang="en-US" dirty="0">
                <a:latin typeface="Didot" panose="02000503000000020003" pitchFamily="2" charset="-79"/>
                <a:cs typeface="Didot" panose="02000503000000020003" pitchFamily="2" charset="-79"/>
                <a:hlinkClick r:id="rId9"/>
              </a:rPr>
              <a:t>https://mydr.com.au/mental-health/narcissistic-personality-disorder-npd/</a:t>
            </a:r>
            <a:endParaRPr lang="en-US" dirty="0">
              <a:latin typeface="Didot" panose="02000503000000020003" pitchFamily="2" charset="-79"/>
              <a:cs typeface="Didot" panose="02000503000000020003" pitchFamily="2" charset="-79"/>
            </a:endParaRPr>
          </a:p>
          <a:p>
            <a:pPr marL="45720" indent="0">
              <a:buNone/>
            </a:pPr>
            <a:endParaRPr lang="en-US" dirty="0"/>
          </a:p>
        </p:txBody>
      </p:sp>
    </p:spTree>
    <p:extLst>
      <p:ext uri="{BB962C8B-B14F-4D97-AF65-F5344CB8AC3E}">
        <p14:creationId xmlns:p14="http://schemas.microsoft.com/office/powerpoint/2010/main" val="38004467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3"/>
          <p:cNvSpPr txBox="1">
            <a:spLocks noGrp="1"/>
          </p:cNvSpPr>
          <p:nvPr>
            <p:ph type="title"/>
          </p:nvPr>
        </p:nvSpPr>
        <p:spPr>
          <a:xfrm>
            <a:off x="838200" y="1499635"/>
            <a:ext cx="10515600" cy="3858730"/>
          </a:xfrm>
          <a:prstGeom prst="rect">
            <a:avLst/>
          </a:prstGeom>
          <a:noFill/>
          <a:ln>
            <a:noFill/>
          </a:ln>
        </p:spPr>
        <p:txBody>
          <a:bodyPr spcFirstLastPara="1" wrap="square" lIns="91425" tIns="45700" rIns="91425" bIns="45700" anchor="ctr" anchorCtr="0">
            <a:normAutofit/>
          </a:bodyPr>
          <a:lstStyle/>
          <a:p>
            <a:pPr marL="0" lvl="0" indent="0" algn="ctr" rtl="0">
              <a:lnSpc>
                <a:spcPct val="115000"/>
              </a:lnSpc>
              <a:spcBef>
                <a:spcPts val="0"/>
              </a:spcBef>
              <a:spcAft>
                <a:spcPts val="0"/>
              </a:spcAft>
              <a:buClr>
                <a:schemeClr val="dk1"/>
              </a:buClr>
              <a:buSzPts val="1100"/>
              <a:buFont typeface="Arial"/>
              <a:buNone/>
            </a:pPr>
            <a:r>
              <a:rPr lang="en-US" sz="6000" dirty="0">
                <a:latin typeface="Didot" panose="02000503000000020003" pitchFamily="2" charset="-79"/>
                <a:cs typeface="Didot" panose="02000503000000020003" pitchFamily="2" charset="-79"/>
              </a:rPr>
              <a:t>Part One: </a:t>
            </a:r>
            <a:endParaRPr sz="6000" dirty="0">
              <a:latin typeface="Didot" panose="02000503000000020003" pitchFamily="2" charset="-79"/>
              <a:cs typeface="Didot" panose="02000503000000020003" pitchFamily="2" charset="-79"/>
            </a:endParaRPr>
          </a:p>
          <a:p>
            <a:pPr marL="0" lvl="0" indent="0" algn="ctr" rtl="0">
              <a:lnSpc>
                <a:spcPct val="115000"/>
              </a:lnSpc>
              <a:spcBef>
                <a:spcPts val="0"/>
              </a:spcBef>
              <a:spcAft>
                <a:spcPts val="0"/>
              </a:spcAft>
              <a:buClr>
                <a:schemeClr val="dk1"/>
              </a:buClr>
              <a:buSzPts val="1100"/>
              <a:buFont typeface="Arial"/>
              <a:buNone/>
            </a:pPr>
            <a:r>
              <a:rPr lang="en-US" sz="6000" dirty="0">
                <a:latin typeface="Didot" panose="02000503000000020003" pitchFamily="2" charset="-79"/>
                <a:cs typeface="Didot" panose="02000503000000020003" pitchFamily="2" charset="-79"/>
              </a:rPr>
              <a:t>Biopsychosocial  Considerations</a:t>
            </a:r>
            <a:endParaRPr dirty="0"/>
          </a:p>
          <a:p>
            <a:pPr marL="0" lvl="0" indent="0" algn="l" rtl="0">
              <a:lnSpc>
                <a:spcPct val="115000"/>
              </a:lnSpc>
              <a:spcBef>
                <a:spcPts val="1100"/>
              </a:spcBef>
              <a:spcAft>
                <a:spcPts val="0"/>
              </a:spcAft>
              <a:buNone/>
            </a:pPr>
            <a:endParaRPr sz="1950"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9875520" cy="1356360"/>
          </a:xfrm>
        </p:spPr>
        <p:txBody>
          <a:bodyPr>
            <a:normAutofit/>
          </a:bodyPr>
          <a:lstStyle/>
          <a:p>
            <a:r>
              <a:rPr lang="en-US" sz="5000" dirty="0">
                <a:latin typeface="Didot" panose="02000503000000020003" pitchFamily="2" charset="-79"/>
                <a:cs typeface="Didot" panose="02000503000000020003" pitchFamily="2" charset="-79"/>
              </a:rPr>
              <a:t>Biological</a:t>
            </a:r>
          </a:p>
        </p:txBody>
      </p:sp>
      <p:sp>
        <p:nvSpPr>
          <p:cNvPr id="3" name="Content Placeholder 2"/>
          <p:cNvSpPr>
            <a:spLocks noGrp="1"/>
          </p:cNvSpPr>
          <p:nvPr>
            <p:ph idx="1"/>
          </p:nvPr>
        </p:nvSpPr>
        <p:spPr>
          <a:xfrm>
            <a:off x="1143000" y="2313769"/>
            <a:ext cx="8331049" cy="3407902"/>
          </a:xfrm>
        </p:spPr>
        <p:txBody>
          <a:bodyPr>
            <a:normAutofit/>
          </a:bodyPr>
          <a:lstStyle/>
          <a:p>
            <a:pPr marL="192024" indent="-153619" defTabSz="768096">
              <a:spcBef>
                <a:spcPts val="1176"/>
              </a:spcBef>
              <a:buFont typeface="Courier New" panose="02070309020205020404" pitchFamily="49" charset="0"/>
              <a:buChar char="o"/>
            </a:pPr>
            <a:r>
              <a:rPr lang="en-US" sz="2500" kern="1200" dirty="0">
                <a:solidFill>
                  <a:schemeClr val="tx1"/>
                </a:solidFill>
                <a:latin typeface="Didot" panose="02000503000000020003" pitchFamily="2" charset="-79"/>
                <a:cs typeface="Didot" panose="02000503000000020003" pitchFamily="2" charset="-79"/>
              </a:rPr>
              <a:t>Traits or symptoms may be hereditary </a:t>
            </a:r>
          </a:p>
          <a:p>
            <a:pPr marL="192024" indent="-153619" defTabSz="768096">
              <a:spcBef>
                <a:spcPts val="1176"/>
              </a:spcBef>
              <a:buFont typeface="Courier New" panose="02070309020205020404" pitchFamily="49" charset="0"/>
              <a:buChar char="o"/>
            </a:pPr>
            <a:r>
              <a:rPr lang="en-US" sz="2500" kern="1200" dirty="0">
                <a:solidFill>
                  <a:schemeClr val="tx1"/>
                </a:solidFill>
                <a:latin typeface="Didot" panose="02000503000000020003" pitchFamily="2" charset="-79"/>
                <a:cs typeface="Didot" panose="02000503000000020003" pitchFamily="2" charset="-79"/>
              </a:rPr>
              <a:t>Cardiovascular Disease</a:t>
            </a:r>
          </a:p>
          <a:p>
            <a:pPr marL="192024" indent="-153619" defTabSz="768096">
              <a:spcBef>
                <a:spcPts val="1176"/>
              </a:spcBef>
              <a:buFont typeface="Courier New" panose="02070309020205020404" pitchFamily="49" charset="0"/>
              <a:buChar char="o"/>
            </a:pPr>
            <a:r>
              <a:rPr lang="en-US" sz="2500" kern="1200" dirty="0">
                <a:solidFill>
                  <a:schemeClr val="tx1"/>
                </a:solidFill>
                <a:latin typeface="Didot" panose="02000503000000020003" pitchFamily="2" charset="-79"/>
                <a:cs typeface="Didot" panose="02000503000000020003" pitchFamily="2" charset="-79"/>
              </a:rPr>
              <a:t>Gastrointestinal issues</a:t>
            </a:r>
          </a:p>
          <a:p>
            <a:pPr marL="192024" indent="-153619" defTabSz="768096">
              <a:spcBef>
                <a:spcPts val="1176"/>
              </a:spcBef>
              <a:buFontTx/>
              <a:buChar char="-"/>
            </a:pPr>
            <a:endParaRPr lang="en-US" sz="1512" kern="1200" dirty="0">
              <a:solidFill>
                <a:schemeClr val="tx1"/>
              </a:solidFill>
              <a:latin typeface="+mn-lt"/>
              <a:ea typeface="+mn-ea"/>
              <a:cs typeface="+mn-cs"/>
            </a:endParaRPr>
          </a:p>
          <a:p>
            <a:pPr marL="45720" indent="0">
              <a:buNone/>
            </a:pPr>
            <a:endParaRPr lang="en-US" sz="1800" dirty="0"/>
          </a:p>
        </p:txBody>
      </p:sp>
      <p:sp>
        <p:nvSpPr>
          <p:cNvPr id="4" name="TextBox 3">
            <a:extLst>
              <a:ext uri="{FF2B5EF4-FFF2-40B4-BE49-F238E27FC236}">
                <a16:creationId xmlns:a16="http://schemas.microsoft.com/office/drawing/2014/main" id="{46E05522-AE9E-D09C-298F-83BDC1C4B4BD}"/>
              </a:ext>
            </a:extLst>
          </p:cNvPr>
          <p:cNvSpPr txBox="1"/>
          <p:nvPr/>
        </p:nvSpPr>
        <p:spPr>
          <a:xfrm>
            <a:off x="7776490" y="5721671"/>
            <a:ext cx="4216887" cy="634661"/>
          </a:xfrm>
          <a:prstGeom prst="rect">
            <a:avLst/>
          </a:prstGeom>
          <a:noFill/>
        </p:spPr>
        <p:txBody>
          <a:bodyPr wrap="square" rtlCol="0">
            <a:spAutoFit/>
          </a:bodyPr>
          <a:lstStyle/>
          <a:p>
            <a:pPr defTabSz="384048">
              <a:spcAft>
                <a:spcPts val="600"/>
              </a:spcAft>
            </a:pPr>
            <a:r>
              <a:rPr lang="en-US" sz="1512" kern="1200" dirty="0">
                <a:solidFill>
                  <a:schemeClr val="tx1"/>
                </a:solidFill>
                <a:latin typeface="+mn-lt"/>
                <a:ea typeface="+mn-ea"/>
                <a:cs typeface="+mn-cs"/>
              </a:rPr>
              <a:t>*Hereditary info from Mayo Clinic, 2023</a:t>
            </a:r>
          </a:p>
          <a:p>
            <a:pPr defTabSz="384048">
              <a:spcAft>
                <a:spcPts val="600"/>
              </a:spcAft>
            </a:pPr>
            <a:r>
              <a:rPr lang="en-US" sz="1512" kern="1200" dirty="0">
                <a:solidFill>
                  <a:schemeClr val="tx1"/>
                </a:solidFill>
                <a:latin typeface="+mn-lt"/>
                <a:ea typeface="+mn-ea"/>
                <a:cs typeface="+mn-cs"/>
              </a:rPr>
              <a:t>*Physiological conditions from Amen Clinics, 2023</a:t>
            </a:r>
            <a:endParaRPr lang="en-US" dirty="0"/>
          </a:p>
        </p:txBody>
      </p:sp>
      <p:sp>
        <p:nvSpPr>
          <p:cNvPr id="8" name="AutoShape 8" descr="cindy">
            <a:extLst>
              <a:ext uri="{FF2B5EF4-FFF2-40B4-BE49-F238E27FC236}">
                <a16:creationId xmlns:a16="http://schemas.microsoft.com/office/drawing/2014/main" id="{7EE20E79-361E-FFEE-9D48-29DA72CE0BD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130" name="Picture 10" descr="Narcissistic Personality Disorder: Overview Of Narcissistic Personality  Disorder Symptoms, Causes &amp; Treatments | Livlong">
            <a:extLst>
              <a:ext uri="{FF2B5EF4-FFF2-40B4-BE49-F238E27FC236}">
                <a16:creationId xmlns:a16="http://schemas.microsoft.com/office/drawing/2014/main" id="{6C332BA3-530C-B441-762C-D450B1AFD9F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9122" r="3443"/>
          <a:stretch/>
        </p:blipFill>
        <p:spPr bwMode="auto">
          <a:xfrm>
            <a:off x="7421525" y="389269"/>
            <a:ext cx="4216887" cy="508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884598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C6DBAD6-8CB8-42FF-B0D9-6CE619D423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BC67B137-15B0-4AF6-94A8-AC00BA8D7B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5699F27B-22F2-45E1-BFB8-2B1FF14A95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F63FD9A7-2F45-DA59-8403-31F79D773AD5}"/>
              </a:ext>
            </a:extLst>
          </p:cNvPr>
          <p:cNvSpPr>
            <a:spLocks noGrp="1"/>
          </p:cNvSpPr>
          <p:nvPr>
            <p:ph type="title"/>
          </p:nvPr>
        </p:nvSpPr>
        <p:spPr>
          <a:xfrm>
            <a:off x="643467" y="643466"/>
            <a:ext cx="3602736" cy="5269651"/>
          </a:xfrm>
        </p:spPr>
        <p:txBody>
          <a:bodyPr vert="horz" lIns="91440" tIns="45720" rIns="91440" bIns="45720" rtlCol="0" anchor="ctr">
            <a:normAutofit/>
          </a:bodyPr>
          <a:lstStyle/>
          <a:p>
            <a:pPr algn="ctr"/>
            <a:r>
              <a:rPr lang="en-US" sz="3200" dirty="0">
                <a:latin typeface="Didot" panose="02000503000000020003" pitchFamily="2" charset="-79"/>
                <a:cs typeface="Didot" panose="02000503000000020003" pitchFamily="2" charset="-79"/>
              </a:rPr>
              <a:t>NPD may have other biological components- enter Oxidative Stress</a:t>
            </a:r>
          </a:p>
        </p:txBody>
      </p:sp>
      <p:cxnSp>
        <p:nvCxnSpPr>
          <p:cNvPr id="16" name="Straight Connector 15">
            <a:extLst>
              <a:ext uri="{FF2B5EF4-FFF2-40B4-BE49-F238E27FC236}">
                <a16:creationId xmlns:a16="http://schemas.microsoft.com/office/drawing/2014/main" id="{633ABDA7-FF8C-4E26-8C7D-47E0AE54EA2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265557"/>
            <a:ext cx="7031" cy="39319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58F77E4D-98B6-E3A4-4ABE-152D3EAE7A8C}"/>
              </a:ext>
            </a:extLst>
          </p:cNvPr>
          <p:cNvSpPr txBox="1"/>
          <p:nvPr/>
        </p:nvSpPr>
        <p:spPr>
          <a:xfrm>
            <a:off x="5065182" y="643466"/>
            <a:ext cx="6173333" cy="5269650"/>
          </a:xfrm>
          <a:prstGeom prst="rect">
            <a:avLst/>
          </a:prstGeom>
        </p:spPr>
        <p:txBody>
          <a:bodyPr vert="horz" lIns="91440" tIns="45720" rIns="91440" bIns="45720" rtlCol="0" anchor="ctr">
            <a:normAutofit/>
          </a:bodyPr>
          <a:lstStyle/>
          <a:p>
            <a:pPr defTabSz="914400">
              <a:lnSpc>
                <a:spcPct val="90000"/>
              </a:lnSpc>
              <a:spcAft>
                <a:spcPts val="600"/>
              </a:spcAft>
              <a:buClr>
                <a:schemeClr val="tx1"/>
              </a:buClr>
              <a:buSzPct val="80000"/>
            </a:pPr>
            <a:r>
              <a:rPr lang="en-US" sz="2000" b="0" i="0" dirty="0">
                <a:effectLst/>
                <a:latin typeface="Didot" panose="02000503000000020003" pitchFamily="2" charset="-79"/>
                <a:cs typeface="Didot" panose="02000503000000020003" pitchFamily="2" charset="-79"/>
              </a:rPr>
              <a:t>“Oxidative stress is a molecular imbalance between antioxidants and free radicals, or reactive oxygen molecules in the body. The imbalance</a:t>
            </a:r>
            <a:r>
              <a:rPr lang="en-US" sz="2000" b="1" i="0" dirty="0">
                <a:effectLst/>
                <a:latin typeface="Didot" panose="02000503000000020003" pitchFamily="2" charset="-79"/>
                <a:cs typeface="Didot" panose="02000503000000020003" pitchFamily="2" charset="-79"/>
              </a:rPr>
              <a:t> creates stress on the body because it must metabolize excessive oxidative chemicals</a:t>
            </a:r>
            <a:r>
              <a:rPr lang="en-US" sz="2000" b="0" i="0" dirty="0">
                <a:effectLst/>
                <a:latin typeface="Didot" panose="02000503000000020003" pitchFamily="2" charset="-79"/>
                <a:cs typeface="Didot" panose="02000503000000020003" pitchFamily="2" charset="-79"/>
              </a:rPr>
              <a:t> that go to the brain and throughout the body.”</a:t>
            </a:r>
          </a:p>
        </p:txBody>
      </p:sp>
      <p:sp>
        <p:nvSpPr>
          <p:cNvPr id="4" name="TextBox 3">
            <a:extLst>
              <a:ext uri="{FF2B5EF4-FFF2-40B4-BE49-F238E27FC236}">
                <a16:creationId xmlns:a16="http://schemas.microsoft.com/office/drawing/2014/main" id="{44D9F816-0F8F-84EE-7921-C62E6F85F23E}"/>
              </a:ext>
            </a:extLst>
          </p:cNvPr>
          <p:cNvSpPr txBox="1"/>
          <p:nvPr/>
        </p:nvSpPr>
        <p:spPr>
          <a:xfrm>
            <a:off x="9441712" y="6214534"/>
            <a:ext cx="3232298" cy="276999"/>
          </a:xfrm>
          <a:prstGeom prst="rect">
            <a:avLst/>
          </a:prstGeom>
          <a:noFill/>
        </p:spPr>
        <p:txBody>
          <a:bodyPr wrap="square" rtlCol="0">
            <a:spAutoFit/>
          </a:bodyPr>
          <a:lstStyle/>
          <a:p>
            <a:pPr>
              <a:spcAft>
                <a:spcPts val="600"/>
              </a:spcAft>
            </a:pPr>
            <a:r>
              <a:rPr lang="en-US" sz="1200" dirty="0">
                <a:latin typeface="Didot" panose="02000503000000020003" pitchFamily="2" charset="-79"/>
                <a:cs typeface="Didot" panose="02000503000000020003" pitchFamily="2" charset="-79"/>
              </a:rPr>
              <a:t>*From </a:t>
            </a:r>
            <a:r>
              <a:rPr lang="en-US" sz="1200" dirty="0" err="1">
                <a:latin typeface="Didot" panose="02000503000000020003" pitchFamily="2" charset="-79"/>
                <a:cs typeface="Didot" panose="02000503000000020003" pitchFamily="2" charset="-79"/>
              </a:rPr>
              <a:t>Uchicago</a:t>
            </a:r>
            <a:r>
              <a:rPr lang="en-US" sz="1200" dirty="0">
                <a:latin typeface="Didot" panose="02000503000000020003" pitchFamily="2" charset="-79"/>
                <a:cs typeface="Didot" panose="02000503000000020003" pitchFamily="2" charset="-79"/>
              </a:rPr>
              <a:t> Medicine, 2020</a:t>
            </a:r>
          </a:p>
        </p:txBody>
      </p:sp>
    </p:spTree>
    <p:extLst>
      <p:ext uri="{BB962C8B-B14F-4D97-AF65-F5344CB8AC3E}">
        <p14:creationId xmlns:p14="http://schemas.microsoft.com/office/powerpoint/2010/main" val="8442002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000" dirty="0">
                <a:latin typeface="Didot" panose="02000503000000020003" pitchFamily="2" charset="-79"/>
                <a:cs typeface="Didot" panose="02000503000000020003" pitchFamily="2" charset="-79"/>
              </a:rPr>
              <a:t>Psychological</a:t>
            </a:r>
          </a:p>
        </p:txBody>
      </p:sp>
      <p:sp>
        <p:nvSpPr>
          <p:cNvPr id="3" name="Content Placeholder 2"/>
          <p:cNvSpPr>
            <a:spLocks noGrp="1"/>
          </p:cNvSpPr>
          <p:nvPr>
            <p:ph idx="1"/>
          </p:nvPr>
        </p:nvSpPr>
        <p:spPr/>
        <p:txBody>
          <a:bodyPr>
            <a:normAutofit/>
          </a:bodyPr>
          <a:lstStyle/>
          <a:p>
            <a:pPr marL="45720" indent="0">
              <a:buNone/>
            </a:pPr>
            <a:r>
              <a:rPr lang="en-US" sz="1800" dirty="0">
                <a:latin typeface="Didot" panose="02000503000000020003" pitchFamily="2" charset="-79"/>
                <a:cs typeface="Didot" panose="02000503000000020003" pitchFamily="2" charset="-79"/>
              </a:rPr>
              <a:t>Low self-esteem</a:t>
            </a:r>
          </a:p>
          <a:p>
            <a:pPr marL="45720" indent="0">
              <a:buNone/>
            </a:pPr>
            <a:r>
              <a:rPr lang="en-US" sz="1800" dirty="0">
                <a:latin typeface="Didot" panose="02000503000000020003" pitchFamily="2" charset="-79"/>
                <a:cs typeface="Didot" panose="02000503000000020003" pitchFamily="2" charset="-79"/>
              </a:rPr>
              <a:t>Low emotional intelligence</a:t>
            </a:r>
          </a:p>
          <a:p>
            <a:pPr>
              <a:buFont typeface="Courier New" panose="02070309020205020404" pitchFamily="49" charset="0"/>
              <a:buChar char="o"/>
            </a:pPr>
            <a:r>
              <a:rPr lang="en-US" sz="1800" dirty="0">
                <a:latin typeface="Didot" panose="02000503000000020003" pitchFamily="2" charset="-79"/>
                <a:cs typeface="Didot" panose="02000503000000020003" pitchFamily="2" charset="-79"/>
              </a:rPr>
              <a:t>Poor stress management or coping skills </a:t>
            </a:r>
          </a:p>
          <a:p>
            <a:pPr>
              <a:buFont typeface="Courier New" panose="02070309020205020404" pitchFamily="49" charset="0"/>
              <a:buChar char="o"/>
            </a:pPr>
            <a:r>
              <a:rPr lang="en-US" sz="1800" dirty="0">
                <a:latin typeface="Didot" panose="02000503000000020003" pitchFamily="2" charset="-79"/>
                <a:cs typeface="Didot" panose="02000503000000020003" pitchFamily="2" charset="-79"/>
              </a:rPr>
              <a:t>Inability to empathize</a:t>
            </a:r>
          </a:p>
          <a:p>
            <a:pPr marL="45720" indent="0">
              <a:buNone/>
            </a:pPr>
            <a:r>
              <a:rPr lang="en-US" sz="1800" dirty="0">
                <a:latin typeface="Didot" panose="02000503000000020003" pitchFamily="2" charset="-79"/>
                <a:cs typeface="Didot" panose="02000503000000020003" pitchFamily="2" charset="-79"/>
              </a:rPr>
              <a:t>Often a result of childhood trauma</a:t>
            </a:r>
          </a:p>
          <a:p>
            <a:pPr lvl="1">
              <a:buFont typeface="Courier New" panose="02070309020205020404" pitchFamily="49" charset="0"/>
              <a:buChar char="o"/>
            </a:pPr>
            <a:r>
              <a:rPr lang="en-US" sz="1800" dirty="0">
                <a:latin typeface="Didot" panose="02000503000000020003" pitchFamily="2" charset="-79"/>
                <a:cs typeface="Didot" panose="02000503000000020003" pitchFamily="2" charset="-79"/>
              </a:rPr>
              <a:t>Being overwhelmingly criticized or praised</a:t>
            </a:r>
          </a:p>
          <a:p>
            <a:pPr lvl="1">
              <a:buFont typeface="Courier New" panose="02070309020205020404" pitchFamily="49" charset="0"/>
              <a:buChar char="o"/>
            </a:pPr>
            <a:r>
              <a:rPr lang="en-US" sz="1800" dirty="0">
                <a:latin typeface="Didot" panose="02000503000000020003" pitchFamily="2" charset="-79"/>
                <a:cs typeface="Didot" panose="02000503000000020003" pitchFamily="2" charset="-79"/>
              </a:rPr>
              <a:t>Emotional or physical neglect</a:t>
            </a:r>
          </a:p>
          <a:p>
            <a:pPr lvl="1">
              <a:buFont typeface="Courier New" panose="02070309020205020404" pitchFamily="49" charset="0"/>
              <a:buChar char="o"/>
            </a:pPr>
            <a:endParaRPr lang="en-US" sz="1600" dirty="0"/>
          </a:p>
          <a:p>
            <a:pPr lvl="2">
              <a:buFont typeface="Courier New" panose="02070309020205020404" pitchFamily="49" charset="0"/>
              <a:buChar char="o"/>
            </a:pPr>
            <a:endParaRPr lang="en-US" sz="1400" dirty="0"/>
          </a:p>
          <a:p>
            <a:pPr lvl="1">
              <a:buFont typeface="Courier New" panose="02070309020205020404" pitchFamily="49" charset="0"/>
              <a:buChar char="o"/>
            </a:pPr>
            <a:endParaRPr lang="en-US" sz="1600" dirty="0"/>
          </a:p>
          <a:p>
            <a:pPr marL="274320" lvl="1" indent="0">
              <a:buNone/>
            </a:pPr>
            <a:endParaRPr lang="en-US" sz="1600" dirty="0"/>
          </a:p>
        </p:txBody>
      </p:sp>
      <p:sp>
        <p:nvSpPr>
          <p:cNvPr id="4" name="TextBox 3">
            <a:extLst>
              <a:ext uri="{FF2B5EF4-FFF2-40B4-BE49-F238E27FC236}">
                <a16:creationId xmlns:a16="http://schemas.microsoft.com/office/drawing/2014/main" id="{91F0C9AE-3A06-5627-2727-C81C0FF5F967}"/>
              </a:ext>
            </a:extLst>
          </p:cNvPr>
          <p:cNvSpPr txBox="1"/>
          <p:nvPr/>
        </p:nvSpPr>
        <p:spPr>
          <a:xfrm>
            <a:off x="8187070" y="5890437"/>
            <a:ext cx="3636335" cy="553998"/>
          </a:xfrm>
          <a:prstGeom prst="rect">
            <a:avLst/>
          </a:prstGeom>
          <a:noFill/>
        </p:spPr>
        <p:txBody>
          <a:bodyPr wrap="square" rtlCol="0">
            <a:spAutoFit/>
          </a:bodyPr>
          <a:lstStyle/>
          <a:p>
            <a:r>
              <a:rPr lang="en-US" sz="1200" dirty="0">
                <a:latin typeface="Didot" panose="02000503000000020003" pitchFamily="2" charset="-79"/>
                <a:cs typeface="Didot" panose="02000503000000020003" pitchFamily="2" charset="-79"/>
              </a:rPr>
              <a:t>*Psychological traits from </a:t>
            </a:r>
            <a:r>
              <a:rPr lang="en-US" sz="1200" dirty="0" err="1">
                <a:effectLst/>
                <a:latin typeface="Didot" panose="02000503000000020003" pitchFamily="2" charset="-79"/>
                <a:cs typeface="Didot" panose="02000503000000020003" pitchFamily="2" charset="-79"/>
              </a:rPr>
              <a:t>HealthDirect</a:t>
            </a:r>
            <a:r>
              <a:rPr lang="en-US" sz="1200" dirty="0">
                <a:effectLst/>
                <a:latin typeface="Didot" panose="02000503000000020003" pitchFamily="2" charset="-79"/>
                <a:cs typeface="Didot" panose="02000503000000020003" pitchFamily="2" charset="-79"/>
              </a:rPr>
              <a:t>, 2021.</a:t>
            </a:r>
          </a:p>
          <a:p>
            <a:endParaRPr lang="en-US" dirty="0"/>
          </a:p>
        </p:txBody>
      </p:sp>
      <p:pic>
        <p:nvPicPr>
          <p:cNvPr id="5" name="Picture 2" descr="(Photo credit: hiro)">
            <a:extLst>
              <a:ext uri="{FF2B5EF4-FFF2-40B4-BE49-F238E27FC236}">
                <a16:creationId xmlns:a16="http://schemas.microsoft.com/office/drawing/2014/main" id="{08E0E01B-8BD6-88D9-CEA8-1C86556165B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5505" b="10843"/>
          <a:stretch/>
        </p:blipFill>
        <p:spPr bwMode="auto">
          <a:xfrm>
            <a:off x="8187070" y="2161289"/>
            <a:ext cx="3433429" cy="25354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299202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558564" y="609600"/>
            <a:ext cx="3912583" cy="1356360"/>
          </a:xfrm>
        </p:spPr>
        <p:txBody>
          <a:bodyPr>
            <a:normAutofit/>
          </a:bodyPr>
          <a:lstStyle/>
          <a:p>
            <a:r>
              <a:rPr lang="en-US" sz="3200">
                <a:latin typeface="Didot" panose="02000503000000020003" pitchFamily="2" charset="-79"/>
                <a:cs typeface="Didot" panose="02000503000000020003" pitchFamily="2" charset="-79"/>
              </a:rPr>
              <a:t>Social</a:t>
            </a:r>
          </a:p>
        </p:txBody>
      </p:sp>
      <p:pic>
        <p:nvPicPr>
          <p:cNvPr id="6146" name="Picture 2" descr="What Is Narcissistic Personality Disorder? - Domus Retreat®">
            <a:extLst>
              <a:ext uri="{FF2B5EF4-FFF2-40B4-BE49-F238E27FC236}">
                <a16:creationId xmlns:a16="http://schemas.microsoft.com/office/drawing/2014/main" id="{C35B4209-6776-FF75-8F1C-DE54AFB05CE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72064" y="1916615"/>
            <a:ext cx="6045576" cy="3022788"/>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7558564" y="2057400"/>
            <a:ext cx="3912583" cy="4038600"/>
          </a:xfrm>
        </p:spPr>
        <p:txBody>
          <a:bodyPr>
            <a:normAutofit/>
          </a:bodyPr>
          <a:lstStyle/>
          <a:p>
            <a:pPr>
              <a:buFont typeface="Courier New" panose="02070309020205020404" pitchFamily="49" charset="0"/>
              <a:buChar char="o"/>
            </a:pPr>
            <a:r>
              <a:rPr lang="en-US" sz="1600">
                <a:latin typeface="Didot" panose="02000503000000020003" pitchFamily="2" charset="-79"/>
                <a:cs typeface="Didot" panose="02000503000000020003" pitchFamily="2" charset="-79"/>
              </a:rPr>
              <a:t>Romantic stress</a:t>
            </a:r>
          </a:p>
          <a:p>
            <a:pPr>
              <a:buFont typeface="Courier New" panose="02070309020205020404" pitchFamily="49" charset="0"/>
              <a:buChar char="o"/>
            </a:pPr>
            <a:r>
              <a:rPr lang="en-US" sz="1600">
                <a:latin typeface="Didot" panose="02000503000000020003" pitchFamily="2" charset="-79"/>
                <a:cs typeface="Didot" panose="02000503000000020003" pitchFamily="2" charset="-79"/>
              </a:rPr>
              <a:t>Friendships</a:t>
            </a:r>
          </a:p>
          <a:p>
            <a:pPr>
              <a:buFont typeface="Courier New" panose="02070309020205020404" pitchFamily="49" charset="0"/>
              <a:buChar char="o"/>
            </a:pPr>
            <a:r>
              <a:rPr lang="en-US" sz="1600">
                <a:latin typeface="Didot" panose="02000503000000020003" pitchFamily="2" charset="-79"/>
                <a:cs typeface="Didot" panose="02000503000000020003" pitchFamily="2" charset="-79"/>
              </a:rPr>
              <a:t>Work</a:t>
            </a:r>
          </a:p>
          <a:p>
            <a:pPr lvl="1">
              <a:buFont typeface="Courier New" panose="02070309020205020404" pitchFamily="49" charset="0"/>
              <a:buChar char="o"/>
            </a:pPr>
            <a:r>
              <a:rPr lang="en-US" sz="1600">
                <a:latin typeface="Didot" panose="02000503000000020003" pitchFamily="2" charset="-79"/>
                <a:cs typeface="Didot" panose="02000503000000020003" pitchFamily="2" charset="-79"/>
              </a:rPr>
              <a:t>Authority and team-work</a:t>
            </a:r>
          </a:p>
          <a:p>
            <a:pPr>
              <a:buFont typeface="Courier New" panose="02070309020205020404" pitchFamily="49" charset="0"/>
              <a:buChar char="o"/>
            </a:pPr>
            <a:r>
              <a:rPr lang="en-US" sz="1600">
                <a:latin typeface="Didot" panose="02000503000000020003" pitchFamily="2" charset="-79"/>
                <a:cs typeface="Didot" panose="02000503000000020003" pitchFamily="2" charset="-79"/>
              </a:rPr>
              <a:t>Family</a:t>
            </a:r>
          </a:p>
          <a:p>
            <a:pPr lvl="1">
              <a:buFont typeface="Courier New" panose="02070309020205020404" pitchFamily="49" charset="0"/>
              <a:buChar char="o"/>
            </a:pPr>
            <a:r>
              <a:rPr lang="en-US" sz="1600">
                <a:latin typeface="Didot" panose="02000503000000020003" pitchFamily="2" charset="-79"/>
                <a:cs typeface="Didot" panose="02000503000000020003" pitchFamily="2" charset="-79"/>
              </a:rPr>
              <a:t>Parent-child problems</a:t>
            </a:r>
          </a:p>
          <a:p>
            <a:pPr marL="274320" lvl="1" indent="0">
              <a:buNone/>
            </a:pPr>
            <a:endParaRPr lang="en-US" sz="1600">
              <a:latin typeface="Didot" panose="02000503000000020003" pitchFamily="2" charset="-79"/>
              <a:cs typeface="Didot" panose="02000503000000020003" pitchFamily="2" charset="-79"/>
            </a:endParaRPr>
          </a:p>
          <a:p>
            <a:pPr marL="274320" lvl="1" indent="0">
              <a:buNone/>
            </a:pPr>
            <a:r>
              <a:rPr lang="en-US" sz="1600">
                <a:latin typeface="Didot" panose="02000503000000020003" pitchFamily="2" charset="-79"/>
                <a:cs typeface="Didot" panose="02000503000000020003" pitchFamily="2" charset="-79"/>
              </a:rPr>
              <a:t>Sometimes labelled “Karen” in public/consumer relations</a:t>
            </a:r>
          </a:p>
        </p:txBody>
      </p:sp>
    </p:spTree>
    <p:extLst>
      <p:ext uri="{BB962C8B-B14F-4D97-AF65-F5344CB8AC3E}">
        <p14:creationId xmlns:p14="http://schemas.microsoft.com/office/powerpoint/2010/main" val="362594517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group of multi coloured wooden stick figures">
            <a:extLst>
              <a:ext uri="{FF2B5EF4-FFF2-40B4-BE49-F238E27FC236}">
                <a16:creationId xmlns:a16="http://schemas.microsoft.com/office/drawing/2014/main" id="{D91DDCB8-45D2-D184-94F3-370C58BB5C84}"/>
              </a:ext>
            </a:extLst>
          </p:cNvPr>
          <p:cNvPicPr>
            <a:picLocks noChangeAspect="1"/>
          </p:cNvPicPr>
          <p:nvPr/>
        </p:nvPicPr>
        <p:blipFill rotWithShape="1">
          <a:blip r:embed="rId3"/>
          <a:srcRect t="12232" b="6541"/>
          <a:stretch/>
        </p:blipFill>
        <p:spPr>
          <a:xfrm>
            <a:off x="20" y="10"/>
            <a:ext cx="12191980" cy="6857990"/>
          </a:xfrm>
          <a:prstGeom prst="rect">
            <a:avLst/>
          </a:prstGeom>
        </p:spPr>
      </p:pic>
      <p:sp>
        <p:nvSpPr>
          <p:cNvPr id="9" name="Rectangle 8">
            <a:extLst>
              <a:ext uri="{FF2B5EF4-FFF2-40B4-BE49-F238E27FC236}">
                <a16:creationId xmlns:a16="http://schemas.microsoft.com/office/drawing/2014/main" id="{F60C7704-7D68-4C16-8EA9-2E13DDE0C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alpha val="92000"/>
            </a:schemeClr>
          </a:solidFill>
          <a:ln w="12700">
            <a:solidFill>
              <a:schemeClr val="tx1">
                <a:alpha val="80000"/>
              </a:schemeClr>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43000" y="609600"/>
            <a:ext cx="9875520" cy="1356360"/>
          </a:xfrm>
        </p:spPr>
        <p:txBody>
          <a:bodyPr>
            <a:normAutofit/>
          </a:bodyPr>
          <a:lstStyle/>
          <a:p>
            <a:r>
              <a:rPr lang="en-US">
                <a:latin typeface="Didot" panose="02000503000000020003" pitchFamily="2" charset="-79"/>
                <a:cs typeface="Didot" panose="02000503000000020003" pitchFamily="2" charset="-79"/>
              </a:rPr>
              <a:t>Cultural Variation</a:t>
            </a:r>
          </a:p>
        </p:txBody>
      </p:sp>
      <p:sp>
        <p:nvSpPr>
          <p:cNvPr id="3" name="Content Placeholder 2"/>
          <p:cNvSpPr>
            <a:spLocks noGrp="1"/>
          </p:cNvSpPr>
          <p:nvPr>
            <p:ph idx="1"/>
          </p:nvPr>
        </p:nvSpPr>
        <p:spPr>
          <a:xfrm>
            <a:off x="1143000" y="2057400"/>
            <a:ext cx="9872871" cy="4038600"/>
          </a:xfrm>
        </p:spPr>
        <p:txBody>
          <a:bodyPr>
            <a:normAutofit/>
          </a:bodyPr>
          <a:lstStyle/>
          <a:p>
            <a:pPr marL="45720" indent="0">
              <a:buNone/>
            </a:pPr>
            <a:r>
              <a:rPr lang="en-US">
                <a:latin typeface="Didot" panose="02000503000000020003" pitchFamily="2" charset="-79"/>
                <a:cs typeface="Didot" panose="02000503000000020003" pitchFamily="2" charset="-79"/>
              </a:rPr>
              <a:t>NPD is a disorder of independence and self-sufficiency. </a:t>
            </a:r>
          </a:p>
          <a:p>
            <a:pPr marL="45720" indent="0">
              <a:buNone/>
            </a:pPr>
            <a:r>
              <a:rPr lang="en-US">
                <a:latin typeface="Didot" panose="02000503000000020003" pitchFamily="2" charset="-79"/>
                <a:cs typeface="Didot" panose="02000503000000020003" pitchFamily="2" charset="-79"/>
              </a:rPr>
              <a:t>- Western and European societies value these traits</a:t>
            </a:r>
          </a:p>
          <a:p>
            <a:pPr marL="45720" indent="0">
              <a:buNone/>
            </a:pPr>
            <a:r>
              <a:rPr lang="en-US">
                <a:latin typeface="Didot" panose="02000503000000020003" pitchFamily="2" charset="-79"/>
                <a:cs typeface="Didot" panose="02000503000000020003" pitchFamily="2" charset="-79"/>
              </a:rPr>
              <a:t>- Asian and Hispanic cultures highly value family, team-work, and codependency </a:t>
            </a:r>
          </a:p>
        </p:txBody>
      </p:sp>
    </p:spTree>
    <p:extLst>
      <p:ext uri="{BB962C8B-B14F-4D97-AF65-F5344CB8AC3E}">
        <p14:creationId xmlns:p14="http://schemas.microsoft.com/office/powerpoint/2010/main" val="57262082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000" dirty="0">
                <a:latin typeface="Didot" panose="02000503000000020003" pitchFamily="2" charset="-79"/>
                <a:cs typeface="Didot" panose="02000503000000020003" pitchFamily="2" charset="-79"/>
              </a:rPr>
              <a:t>Treatment</a:t>
            </a:r>
          </a:p>
        </p:txBody>
      </p:sp>
      <p:sp>
        <p:nvSpPr>
          <p:cNvPr id="3" name="Content Placeholder 2"/>
          <p:cNvSpPr>
            <a:spLocks noGrp="1"/>
          </p:cNvSpPr>
          <p:nvPr>
            <p:ph idx="1"/>
          </p:nvPr>
        </p:nvSpPr>
        <p:spPr/>
        <p:txBody>
          <a:bodyPr>
            <a:normAutofit/>
          </a:bodyPr>
          <a:lstStyle/>
          <a:p>
            <a:pPr marL="45720" indent="0">
              <a:buNone/>
            </a:pPr>
            <a:r>
              <a:rPr lang="en-US" sz="2000" dirty="0">
                <a:latin typeface="Didot" panose="02000503000000020003" pitchFamily="2" charset="-79"/>
                <a:cs typeface="Didot" panose="02000503000000020003" pitchFamily="2" charset="-79"/>
              </a:rPr>
              <a:t>Different cultures will use different treatment methods. </a:t>
            </a:r>
          </a:p>
          <a:p>
            <a:pPr>
              <a:buFont typeface="Courier New" panose="02070309020205020404" pitchFamily="49" charset="0"/>
              <a:buChar char="o"/>
            </a:pPr>
            <a:r>
              <a:rPr lang="en-US" sz="2000" dirty="0">
                <a:latin typeface="Didot" panose="02000503000000020003" pitchFamily="2" charset="-79"/>
                <a:cs typeface="Didot" panose="02000503000000020003" pitchFamily="2" charset="-79"/>
              </a:rPr>
              <a:t>Prescription medication/consultation with a psychiatrist</a:t>
            </a:r>
          </a:p>
          <a:p>
            <a:pPr>
              <a:buFont typeface="Courier New" panose="02070309020205020404" pitchFamily="49" charset="0"/>
              <a:buChar char="o"/>
            </a:pPr>
            <a:r>
              <a:rPr lang="en-US" sz="2000" dirty="0">
                <a:latin typeface="Didot" panose="02000503000000020003" pitchFamily="2" charset="-79"/>
                <a:cs typeface="Didot" panose="02000503000000020003" pitchFamily="2" charset="-79"/>
              </a:rPr>
              <a:t>Psychotherapy</a:t>
            </a:r>
          </a:p>
          <a:p>
            <a:pPr>
              <a:buFont typeface="Courier New" panose="02070309020205020404" pitchFamily="49" charset="0"/>
              <a:buChar char="o"/>
            </a:pPr>
            <a:r>
              <a:rPr lang="en-US" sz="2000" dirty="0">
                <a:latin typeface="Didot" panose="02000503000000020003" pitchFamily="2" charset="-79"/>
                <a:cs typeface="Didot" panose="02000503000000020003" pitchFamily="2" charset="-79"/>
              </a:rPr>
              <a:t>Cognitive and/or Behavioral Therapy</a:t>
            </a:r>
          </a:p>
          <a:p>
            <a:pPr>
              <a:buFont typeface="Courier New" panose="02070309020205020404" pitchFamily="49" charset="0"/>
              <a:buChar char="o"/>
            </a:pPr>
            <a:r>
              <a:rPr lang="en-US" sz="2000" dirty="0">
                <a:latin typeface="Didot" panose="02000503000000020003" pitchFamily="2" charset="-79"/>
                <a:cs typeface="Didot" panose="02000503000000020003" pitchFamily="2" charset="-79"/>
              </a:rPr>
              <a:t>Support</a:t>
            </a:r>
          </a:p>
          <a:p>
            <a:pPr>
              <a:buFont typeface="Courier New" panose="02070309020205020404" pitchFamily="49" charset="0"/>
              <a:buChar char="o"/>
            </a:pPr>
            <a:endParaRPr lang="en-US" sz="2000" dirty="0">
              <a:latin typeface="Didot" panose="02000503000000020003" pitchFamily="2" charset="-79"/>
              <a:cs typeface="Didot" panose="02000503000000020003" pitchFamily="2" charset="-79"/>
            </a:endParaRPr>
          </a:p>
          <a:p>
            <a:pPr marL="45720" indent="0">
              <a:buNone/>
            </a:pPr>
            <a:r>
              <a:rPr lang="en-US" sz="2000" dirty="0">
                <a:latin typeface="Didot" panose="02000503000000020003" pitchFamily="2" charset="-79"/>
                <a:cs typeface="Didot" panose="02000503000000020003" pitchFamily="2" charset="-79"/>
              </a:rPr>
              <a:t>NPD often goes mistreated because it affects the individual’s loved ones and environment rather than themself.</a:t>
            </a:r>
          </a:p>
          <a:p>
            <a:pPr>
              <a:buFont typeface="Courier New" panose="02070309020205020404" pitchFamily="49" charset="0"/>
              <a:buChar char="o"/>
            </a:pPr>
            <a:endParaRPr lang="en-US" sz="2000" dirty="0">
              <a:latin typeface="Didot" panose="02000503000000020003" pitchFamily="2" charset="-79"/>
              <a:cs typeface="Didot" panose="02000503000000020003" pitchFamily="2" charset="-79"/>
            </a:endParaRPr>
          </a:p>
        </p:txBody>
      </p:sp>
    </p:spTree>
    <p:extLst>
      <p:ext uri="{BB962C8B-B14F-4D97-AF65-F5344CB8AC3E}">
        <p14:creationId xmlns:p14="http://schemas.microsoft.com/office/powerpoint/2010/main" val="212296629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ACC63D00-1EE0-4159-BF5A-6FF02000B710}"/>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Notes xmlns="ff8a4b2e-b0c8-4039-a689-d1a7f36f438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FC679AA94041F4BA4494D199A3447AF" ma:contentTypeVersion="13" ma:contentTypeDescription="Create a new document." ma:contentTypeScope="" ma:versionID="97abb28671660b3923b59ef28914b0fa">
  <xsd:schema xmlns:xsd="http://www.w3.org/2001/XMLSchema" xmlns:xs="http://www.w3.org/2001/XMLSchema" xmlns:p="http://schemas.microsoft.com/office/2006/metadata/properties" xmlns:ns2="ff8a4b2e-b0c8-4039-a689-d1a7f36f4382" xmlns:ns3="f716dd8a-49a0-4c40-b209-038e1651b548" targetNamespace="http://schemas.microsoft.com/office/2006/metadata/properties" ma:root="true" ma:fieldsID="4e295b7a5f2f4e3b5edda2fb01eec268" ns2:_="" ns3:_="">
    <xsd:import namespace="ff8a4b2e-b0c8-4039-a689-d1a7f36f4382"/>
    <xsd:import namespace="f716dd8a-49a0-4c40-b209-038e1651b54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f8a4b2e-b0c8-4039-a689-d1a7f36f438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Notes" ma:index="19" nillable="true" ma:displayName="Notes" ma:format="Dropdown" ma:internalName="Note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716dd8a-49a0-4c40-b209-038e1651b548"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D041741-EAD9-4057-AE3A-A689FED58531}">
  <ds:schemaRefs>
    <ds:schemaRef ds:uri="http://www.w3.org/XML/1998/namespace"/>
    <ds:schemaRef ds:uri="http://purl.org/dc/dcmitype/"/>
    <ds:schemaRef ds:uri="http://purl.org/dc/elements/1.1/"/>
    <ds:schemaRef ds:uri="http://schemas.openxmlformats.org/package/2006/metadata/core-properties"/>
    <ds:schemaRef ds:uri="http://schemas.microsoft.com/office/2006/metadata/properties"/>
    <ds:schemaRef ds:uri="http://purl.org/dc/terms/"/>
    <ds:schemaRef ds:uri="http://schemas.microsoft.com/office/2006/documentManagement/types"/>
    <ds:schemaRef ds:uri="http://schemas.microsoft.com/office/infopath/2007/PartnerControls"/>
    <ds:schemaRef ds:uri="f716dd8a-49a0-4c40-b209-038e1651b548"/>
    <ds:schemaRef ds:uri="ff8a4b2e-b0c8-4039-a689-d1a7f36f4382"/>
  </ds:schemaRefs>
</ds:datastoreItem>
</file>

<file path=customXml/itemProps2.xml><?xml version="1.0" encoding="utf-8"?>
<ds:datastoreItem xmlns:ds="http://schemas.openxmlformats.org/officeDocument/2006/customXml" ds:itemID="{4AA0FF97-B055-4A5C-9E15-D533A8E0A98D}">
  <ds:schemaRefs>
    <ds:schemaRef ds:uri="http://schemas.microsoft.com/sharepoint/v3/contenttype/forms"/>
  </ds:schemaRefs>
</ds:datastoreItem>
</file>

<file path=customXml/itemProps3.xml><?xml version="1.0" encoding="utf-8"?>
<ds:datastoreItem xmlns:ds="http://schemas.openxmlformats.org/officeDocument/2006/customXml" ds:itemID="{38B960A7-65EB-4DE9-A1E3-79D10A7D260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f8a4b2e-b0c8-4039-a689-d1a7f36f4382"/>
    <ds:schemaRef ds:uri="f716dd8a-49a0-4c40-b209-038e1651b54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TM03457444[[fn=Basis]]</Template>
  <TotalTime>7259</TotalTime>
  <Words>3300</Words>
  <Application>Microsoft Macintosh PowerPoint</Application>
  <PresentationFormat>Widescreen</PresentationFormat>
  <Paragraphs>171</Paragraphs>
  <Slides>25</Slides>
  <Notes>23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Corbel</vt:lpstr>
      <vt:lpstr>Courier New</vt:lpstr>
      <vt:lpstr>Didot</vt:lpstr>
      <vt:lpstr>Basis</vt:lpstr>
      <vt:lpstr> A deep dive into Narcissistic Personality Disorder</vt:lpstr>
      <vt:lpstr>It’s an illness, not a lifestyle.   May be genetic and/or environmental   Characterized by apathy and heightened sense of self-importance   *some may be aggressive while others appear highly sensitive    Examining this disorder will help us understand why/how it develops, how to work with these individuals, and how to help them.</vt:lpstr>
      <vt:lpstr>Part One:  Biopsychosocial  Considerations </vt:lpstr>
      <vt:lpstr>Biological</vt:lpstr>
      <vt:lpstr>NPD may have other biological components- enter Oxidative Stress</vt:lpstr>
      <vt:lpstr>Psychological</vt:lpstr>
      <vt:lpstr>Social</vt:lpstr>
      <vt:lpstr>Cultural Variation</vt:lpstr>
      <vt:lpstr>Treatment</vt:lpstr>
      <vt:lpstr>Community</vt:lpstr>
      <vt:lpstr>PowerPoint Presentation</vt:lpstr>
      <vt:lpstr>Assessment Tools</vt:lpstr>
      <vt:lpstr>Reliability and Validity</vt:lpstr>
      <vt:lpstr>Diagnosis by Exclusion</vt:lpstr>
      <vt:lpstr>“Those suffering from these conditions often describe themselves as ‘the patients psychiatrists dislike’. They are made to feel blamed for their condition, and are met with prejudice and an unhelpful approach from professional staff, who often wrongly equate personality disorder with violence towards others. Personality disorder has been described by sufferers as a ‘very sticky label’.”</vt:lpstr>
      <vt:lpstr>Assessments and DOE</vt:lpstr>
      <vt:lpstr>DSM, Mental Health, &amp; Clinical Practice</vt:lpstr>
      <vt:lpstr> Part Three: Therapeutic Considerations</vt:lpstr>
      <vt:lpstr>Therapeutic Approaches</vt:lpstr>
      <vt:lpstr>Non-Pharmacological Approaches</vt:lpstr>
      <vt:lpstr>Duty to Treat</vt:lpstr>
      <vt:lpstr>Conclusion</vt:lpstr>
      <vt:lpstr>References</vt:lpstr>
      <vt:lpstr>References Co.</vt:lpstr>
      <vt:lpstr>Picture 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PSY 215 Project Two Template</dc:title>
  <dc:creator>Stark, Amanda</dc:creator>
  <cp:lastModifiedBy>Microsoft Office User</cp:lastModifiedBy>
  <cp:revision>44</cp:revision>
  <dcterms:created xsi:type="dcterms:W3CDTF">2020-08-18T19:47:46Z</dcterms:created>
  <dcterms:modified xsi:type="dcterms:W3CDTF">2023-06-18T15:24:45Z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0x0101003FC679AA94041F4BA4494D199A3447AF</vt:lpwstr>
  </property>
</Properties>
</file>