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1"/>
  </p:sldMasterIdLst>
  <p:notesMasterIdLst>
    <p:notesMasterId r:id="rId16"/>
  </p:notesMasterIdLst>
  <p:sldIdLst>
    <p:sldId id="256" r:id="rId2"/>
    <p:sldId id="257" r:id="rId3"/>
    <p:sldId id="265" r:id="rId4"/>
    <p:sldId id="263" r:id="rId5"/>
    <p:sldId id="274" r:id="rId6"/>
    <p:sldId id="267" r:id="rId7"/>
    <p:sldId id="266" r:id="rId8"/>
    <p:sldId id="276" r:id="rId9"/>
    <p:sldId id="271" r:id="rId10"/>
    <p:sldId id="275" r:id="rId11"/>
    <p:sldId id="277" r:id="rId12"/>
    <p:sldId id="258" r:id="rId13"/>
    <p:sldId id="273"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6831"/>
  </p:normalViewPr>
  <p:slideViewPr>
    <p:cSldViewPr snapToGrid="0" snapToObjects="1">
      <p:cViewPr varScale="1">
        <p:scale>
          <a:sx n="109" d="100"/>
          <a:sy n="109" d="100"/>
        </p:scale>
        <p:origin x="68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07EC7D-CF3F-964B-A9C3-3F986DB6E538}" type="datetimeFigureOut">
              <a:rPr lang="en-US" smtClean="0"/>
              <a:t>5/17/23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3AF47D-A794-9147-B7F1-9DE0B555DD03}" type="slidenum">
              <a:rPr lang="en-US" smtClean="0"/>
              <a:t>‹#›</a:t>
            </a:fld>
            <a:endParaRPr lang="en-US"/>
          </a:p>
        </p:txBody>
      </p:sp>
    </p:spTree>
    <p:extLst>
      <p:ext uri="{BB962C8B-B14F-4D97-AF65-F5344CB8AC3E}">
        <p14:creationId xmlns:p14="http://schemas.microsoft.com/office/powerpoint/2010/main" val="2005949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Social Media is known for its ability to connect families, cultures, and complete strangers. Although it is a useful tool of the 21</a:t>
            </a:r>
            <a:r>
              <a:rPr lang="en-US" baseline="30000" dirty="0"/>
              <a:t>st</a:t>
            </a:r>
            <a:r>
              <a:rPr lang="en-US" dirty="0"/>
              <a:t> century, it is also highly promotional of addictive behaviors and can become an addiction in itself. </a:t>
            </a:r>
          </a:p>
        </p:txBody>
      </p:sp>
      <p:sp>
        <p:nvSpPr>
          <p:cNvPr id="4" name="Slide Number Placeholder 3"/>
          <p:cNvSpPr>
            <a:spLocks noGrp="1"/>
          </p:cNvSpPr>
          <p:nvPr>
            <p:ph type="sldNum" sz="quarter" idx="5"/>
          </p:nvPr>
        </p:nvSpPr>
        <p:spPr/>
        <p:txBody>
          <a:bodyPr/>
          <a:lstStyle/>
          <a:p>
            <a:fld id="{0F3AF47D-A794-9147-B7F1-9DE0B555DD03}" type="slidenum">
              <a:rPr lang="en-US" smtClean="0"/>
              <a:t>1</a:t>
            </a:fld>
            <a:endParaRPr lang="en-US"/>
          </a:p>
        </p:txBody>
      </p:sp>
    </p:spTree>
    <p:extLst>
      <p:ext uri="{BB962C8B-B14F-4D97-AF65-F5344CB8AC3E}">
        <p14:creationId xmlns:p14="http://schemas.microsoft.com/office/powerpoint/2010/main" val="1108509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Like any form of treatment, there’s work. All the user needs is to keep a journal, whether it be physical or simply in their notes app. They can report their screen time on certain social media sites/apps and their personal feelings, behaviors, etc. They should also keep notes on anything that may be affecting their treatment, such as another disorder or issues at home. A positive, solution-focused (large) section should also be kept in order to recognize and reward ideal behavior. The success will look like achieving your personal time goals, reconnecting with your passions and loved ones, being able to focus on studies/work, and remaining in-control when entertainment or simulation is slight. </a:t>
            </a:r>
          </a:p>
        </p:txBody>
      </p:sp>
      <p:sp>
        <p:nvSpPr>
          <p:cNvPr id="4" name="Slide Number Placeholder 3"/>
          <p:cNvSpPr>
            <a:spLocks noGrp="1"/>
          </p:cNvSpPr>
          <p:nvPr>
            <p:ph type="sldNum" sz="quarter" idx="5"/>
          </p:nvPr>
        </p:nvSpPr>
        <p:spPr/>
        <p:txBody>
          <a:bodyPr/>
          <a:lstStyle/>
          <a:p>
            <a:fld id="{0F3AF47D-A794-9147-B7F1-9DE0B555DD03}" type="slidenum">
              <a:rPr lang="en-US" smtClean="0"/>
              <a:t>11</a:t>
            </a:fld>
            <a:endParaRPr lang="en-US"/>
          </a:p>
        </p:txBody>
      </p:sp>
    </p:spTree>
    <p:extLst>
      <p:ext uri="{BB962C8B-B14F-4D97-AF65-F5344CB8AC3E}">
        <p14:creationId xmlns:p14="http://schemas.microsoft.com/office/powerpoint/2010/main" val="22876988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Many therapists recommend mindfulness for addictions to things we will continue to consume (such as food, alcohol, or sex). However, there are extensive resources. If you’ve found yourself reliant on social media, you’re not alone. As mentioned in slide three, this addiction effects millions of individuals, and at no surprise. This program will be available to high school and college students ages 15-25. Although it will primarily be offered at schools, anyone 15-25 who is battling social media addiction can implement the aforementioned strategies at home or within a support group. </a:t>
            </a:r>
          </a:p>
          <a:p>
            <a:endParaRPr lang="en-US" dirty="0"/>
          </a:p>
        </p:txBody>
      </p:sp>
      <p:sp>
        <p:nvSpPr>
          <p:cNvPr id="4" name="Slide Number Placeholder 3"/>
          <p:cNvSpPr>
            <a:spLocks noGrp="1"/>
          </p:cNvSpPr>
          <p:nvPr>
            <p:ph type="sldNum" sz="quarter" idx="5"/>
          </p:nvPr>
        </p:nvSpPr>
        <p:spPr/>
        <p:txBody>
          <a:bodyPr/>
          <a:lstStyle/>
          <a:p>
            <a:fld id="{0F3AF47D-A794-9147-B7F1-9DE0B555DD03}" type="slidenum">
              <a:rPr lang="en-US" smtClean="0"/>
              <a:t>12</a:t>
            </a:fld>
            <a:endParaRPr lang="en-US"/>
          </a:p>
        </p:txBody>
      </p:sp>
    </p:spTree>
    <p:extLst>
      <p:ext uri="{BB962C8B-B14F-4D97-AF65-F5344CB8AC3E}">
        <p14:creationId xmlns:p14="http://schemas.microsoft.com/office/powerpoint/2010/main" val="3260004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According to the Pew Research Center, most young adults and teenagers in the U.S. use social media. Statistics show that 76% of adults ages 18-24 use Instagram, 75% use Snapchat, and 55% use TikTok. Of teenagers ages 13-17, 62% use Instagram, 69% use Snapchat, 67% use TikTok, and 95% use YouTube. </a:t>
            </a:r>
          </a:p>
        </p:txBody>
      </p:sp>
      <p:sp>
        <p:nvSpPr>
          <p:cNvPr id="4" name="Slide Number Placeholder 3"/>
          <p:cNvSpPr>
            <a:spLocks noGrp="1"/>
          </p:cNvSpPr>
          <p:nvPr>
            <p:ph type="sldNum" sz="quarter" idx="5"/>
          </p:nvPr>
        </p:nvSpPr>
        <p:spPr/>
        <p:txBody>
          <a:bodyPr/>
          <a:lstStyle/>
          <a:p>
            <a:fld id="{0F3AF47D-A794-9147-B7F1-9DE0B555DD03}" type="slidenum">
              <a:rPr lang="en-US" smtClean="0"/>
              <a:t>2</a:t>
            </a:fld>
            <a:endParaRPr lang="en-US"/>
          </a:p>
        </p:txBody>
      </p:sp>
    </p:spTree>
    <p:extLst>
      <p:ext uri="{BB962C8B-B14F-4D97-AF65-F5344CB8AC3E}">
        <p14:creationId xmlns:p14="http://schemas.microsoft.com/office/powerpoint/2010/main" val="375998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overwhelming number of big-platform users open these sites more than once a day. TikTok seemingly favors addictive behavior the most, with its users opening the app 8x and spending over 1.5 hours on it daily. </a:t>
            </a:r>
          </a:p>
        </p:txBody>
      </p:sp>
      <p:sp>
        <p:nvSpPr>
          <p:cNvPr id="4" name="Slide Number Placeholder 3"/>
          <p:cNvSpPr>
            <a:spLocks noGrp="1"/>
          </p:cNvSpPr>
          <p:nvPr>
            <p:ph type="sldNum" sz="quarter" idx="5"/>
          </p:nvPr>
        </p:nvSpPr>
        <p:spPr/>
        <p:txBody>
          <a:bodyPr/>
          <a:lstStyle/>
          <a:p>
            <a:fld id="{0F3AF47D-A794-9147-B7F1-9DE0B555DD03}" type="slidenum">
              <a:rPr lang="en-US" smtClean="0"/>
              <a:t>3</a:t>
            </a:fld>
            <a:endParaRPr lang="en-US"/>
          </a:p>
        </p:txBody>
      </p:sp>
    </p:spTree>
    <p:extLst>
      <p:ext uri="{BB962C8B-B14F-4D97-AF65-F5344CB8AC3E}">
        <p14:creationId xmlns:p14="http://schemas.microsoft.com/office/powerpoint/2010/main" val="630990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Social media is a unique, captivating form of entertainment. It’s not only entertaining, though, as a large number of users choose social media because they want their chance to go viral. Appealing visuals and frequent notifications keep users coming back and staying online for hours at a time. META’s platforms such as Instagram, WhatsApp, Messenger, and, of course, Facebook are designed to hold the user captive. TikTok’s format especially relies on short attention spans as the videos are short and often fast-paced. Facebook’s “watch” page does the opposite of this, often promoting incredibly low-quality videos stretched over several minutes and intended to keep the user waiting for a dramatic climax. It usually never comes, but the design keeps the user repeating this behavior over and over again despite obvious distress. What’s worse, these apps frame notifications as a necessity. The user must stay connected at all times in order to not miss out on events, their loved ones’ lives, news, and entertainment that they “can’t miss”. CTAs or Call-To-Actions are usually placed strategically in a caption and/or following a post. They’re used primarily by brands, but the rise of social media accessibility has led influencers and smaller platforms to use them as well. They tell the user to do something to further promote the brand, product, or post.</a:t>
            </a:r>
          </a:p>
          <a:p>
            <a:endParaRPr lang="en-US" dirty="0"/>
          </a:p>
        </p:txBody>
      </p:sp>
      <p:sp>
        <p:nvSpPr>
          <p:cNvPr id="4" name="Slide Number Placeholder 3"/>
          <p:cNvSpPr>
            <a:spLocks noGrp="1"/>
          </p:cNvSpPr>
          <p:nvPr>
            <p:ph type="sldNum" sz="quarter" idx="5"/>
          </p:nvPr>
        </p:nvSpPr>
        <p:spPr/>
        <p:txBody>
          <a:bodyPr/>
          <a:lstStyle/>
          <a:p>
            <a:fld id="{0F3AF47D-A794-9147-B7F1-9DE0B555DD03}" type="slidenum">
              <a:rPr lang="en-US" smtClean="0"/>
              <a:t>4</a:t>
            </a:fld>
            <a:endParaRPr lang="en-US"/>
          </a:p>
        </p:txBody>
      </p:sp>
    </p:spTree>
    <p:extLst>
      <p:ext uri="{BB962C8B-B14F-4D97-AF65-F5344CB8AC3E}">
        <p14:creationId xmlns:p14="http://schemas.microsoft.com/office/powerpoint/2010/main" val="3077335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Both a cause and effect of social media is Doom-Scrolling, and it sounds as scary as it is. </a:t>
            </a:r>
          </a:p>
          <a:p>
            <a:endParaRPr lang="en-US" dirty="0"/>
          </a:p>
        </p:txBody>
      </p:sp>
      <p:sp>
        <p:nvSpPr>
          <p:cNvPr id="4" name="Slide Number Placeholder 3"/>
          <p:cNvSpPr>
            <a:spLocks noGrp="1"/>
          </p:cNvSpPr>
          <p:nvPr>
            <p:ph type="sldNum" sz="quarter" idx="5"/>
          </p:nvPr>
        </p:nvSpPr>
        <p:spPr/>
        <p:txBody>
          <a:bodyPr/>
          <a:lstStyle/>
          <a:p>
            <a:fld id="{0F3AF47D-A794-9147-B7F1-9DE0B555DD03}" type="slidenum">
              <a:rPr lang="en-US" smtClean="0"/>
              <a:t>5</a:t>
            </a:fld>
            <a:endParaRPr lang="en-US"/>
          </a:p>
        </p:txBody>
      </p:sp>
    </p:spTree>
    <p:extLst>
      <p:ext uri="{BB962C8B-B14F-4D97-AF65-F5344CB8AC3E}">
        <p14:creationId xmlns:p14="http://schemas.microsoft.com/office/powerpoint/2010/main" val="3684719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Chronic social media usage is damaging to mental health. The over-user may experience feelings of isolation, anxiety, depression, and difficulty concentrating. </a:t>
            </a:r>
          </a:p>
        </p:txBody>
      </p:sp>
      <p:sp>
        <p:nvSpPr>
          <p:cNvPr id="4" name="Slide Number Placeholder 3"/>
          <p:cNvSpPr>
            <a:spLocks noGrp="1"/>
          </p:cNvSpPr>
          <p:nvPr>
            <p:ph type="sldNum" sz="quarter" idx="5"/>
          </p:nvPr>
        </p:nvSpPr>
        <p:spPr/>
        <p:txBody>
          <a:bodyPr/>
          <a:lstStyle/>
          <a:p>
            <a:fld id="{0F3AF47D-A794-9147-B7F1-9DE0B555DD03}" type="slidenum">
              <a:rPr lang="en-US" smtClean="0"/>
              <a:t>6</a:t>
            </a:fld>
            <a:endParaRPr lang="en-US"/>
          </a:p>
        </p:txBody>
      </p:sp>
    </p:spTree>
    <p:extLst>
      <p:ext uri="{BB962C8B-B14F-4D97-AF65-F5344CB8AC3E}">
        <p14:creationId xmlns:p14="http://schemas.microsoft.com/office/powerpoint/2010/main" val="36418185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Contrary to popular belief, Social Media Addiction isn’t a Gen-Z problem nor their fault. </a:t>
            </a:r>
            <a:r>
              <a:rPr lang="en-US" dirty="0" err="1"/>
              <a:t>MySpace</a:t>
            </a:r>
            <a:r>
              <a:rPr lang="en-US" dirty="0"/>
              <a:t> was the first note-worthy social media site, launching in 2003, and the response was remarkable. </a:t>
            </a:r>
          </a:p>
        </p:txBody>
      </p:sp>
      <p:sp>
        <p:nvSpPr>
          <p:cNvPr id="4" name="Slide Number Placeholder 3"/>
          <p:cNvSpPr>
            <a:spLocks noGrp="1"/>
          </p:cNvSpPr>
          <p:nvPr>
            <p:ph type="sldNum" sz="quarter" idx="5"/>
          </p:nvPr>
        </p:nvSpPr>
        <p:spPr/>
        <p:txBody>
          <a:bodyPr/>
          <a:lstStyle/>
          <a:p>
            <a:fld id="{0F3AF47D-A794-9147-B7F1-9DE0B555DD03}" type="slidenum">
              <a:rPr lang="en-US" smtClean="0"/>
              <a:t>7</a:t>
            </a:fld>
            <a:endParaRPr lang="en-US"/>
          </a:p>
        </p:txBody>
      </p:sp>
    </p:spTree>
    <p:extLst>
      <p:ext uri="{BB962C8B-B14F-4D97-AF65-F5344CB8AC3E}">
        <p14:creationId xmlns:p14="http://schemas.microsoft.com/office/powerpoint/2010/main" val="3374612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Truthfully, there’s no ”cold-turkey” approach to social media. We live in a world where it is necessary to connect online be it for work, long-distance loved ones, or other personal endeavors. Social Media can be beneficial when enjoyed in moderation. Users should practice a mindful approach to their consumption, such as setting goals to keep screen-time down. They should also be aware of what information they may be unintentionally consuming- an example may be opening TikTok for entertainment yet ending up donating to a cause, or vice versa. Not all scenarios end badly, but setting intentions could help curve unwanted doom-scrolling. Users should also recognize when and what may trigger their social media usage, which is often simply a lack of stimulation. Simulating a social intervention is also helpful in reinforcing communication and social skills that social media consumption may damage. It also gives back some energy as media can be draining. Cognitive Interventions are incredibly effective as you train your brain to recognize which thoughts and behaviors are problematic. Instead of instantly opening Instagram while waiting in the elevator, the user would pause and consider why that was their instinct and what they could do instead.</a:t>
            </a:r>
          </a:p>
        </p:txBody>
      </p:sp>
      <p:sp>
        <p:nvSpPr>
          <p:cNvPr id="4" name="Slide Number Placeholder 3"/>
          <p:cNvSpPr>
            <a:spLocks noGrp="1"/>
          </p:cNvSpPr>
          <p:nvPr>
            <p:ph type="sldNum" sz="quarter" idx="5"/>
          </p:nvPr>
        </p:nvSpPr>
        <p:spPr/>
        <p:txBody>
          <a:bodyPr/>
          <a:lstStyle/>
          <a:p>
            <a:fld id="{0F3AF47D-A794-9147-B7F1-9DE0B555DD03}" type="slidenum">
              <a:rPr lang="en-US" smtClean="0"/>
              <a:t>9</a:t>
            </a:fld>
            <a:endParaRPr lang="en-US"/>
          </a:p>
        </p:txBody>
      </p:sp>
    </p:spTree>
    <p:extLst>
      <p:ext uri="{BB962C8B-B14F-4D97-AF65-F5344CB8AC3E}">
        <p14:creationId xmlns:p14="http://schemas.microsoft.com/office/powerpoint/2010/main" val="3204417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popular comical phrase “go touch grass” recommends a real physical intervention for those who are “chronically online”. Users should take a pause to do something hygienic and/or productive; the idea is that another activity will temporarily- and sometimes for several hours or days- distract from the desire to scroll. Next is community reinforcement, which means seeking support within the user’s environment. Certain jobs may have a lot of free time that lead a user to scroll social media frequently during work. Roommates or relatives may disconnect from the user, leaving them to their phone. Although the user cannot necessarily control what happens around them, they can control what and who they surround themself with. </a:t>
            </a:r>
          </a:p>
        </p:txBody>
      </p:sp>
      <p:sp>
        <p:nvSpPr>
          <p:cNvPr id="4" name="Slide Number Placeholder 3"/>
          <p:cNvSpPr>
            <a:spLocks noGrp="1"/>
          </p:cNvSpPr>
          <p:nvPr>
            <p:ph type="sldNum" sz="quarter" idx="5"/>
          </p:nvPr>
        </p:nvSpPr>
        <p:spPr/>
        <p:txBody>
          <a:bodyPr/>
          <a:lstStyle/>
          <a:p>
            <a:fld id="{0F3AF47D-A794-9147-B7F1-9DE0B555DD03}" type="slidenum">
              <a:rPr lang="en-US" smtClean="0"/>
              <a:t>10</a:t>
            </a:fld>
            <a:endParaRPr lang="en-US"/>
          </a:p>
        </p:txBody>
      </p:sp>
    </p:spTree>
    <p:extLst>
      <p:ext uri="{BB962C8B-B14F-4D97-AF65-F5344CB8AC3E}">
        <p14:creationId xmlns:p14="http://schemas.microsoft.com/office/powerpoint/2010/main" val="2305932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5/17/23</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5696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5/17/23</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509344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5/17/23</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4217299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5/17/23</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699755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5/17/23</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769600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5/17/23</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951304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5/17/23</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72164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5/17/23</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322000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5/17/23</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388443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5/17/23</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784577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5/17/23</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951729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5/17/23</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272257340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11" r:id="rId6"/>
    <p:sldLayoutId id="2147483706" r:id="rId7"/>
    <p:sldLayoutId id="2147483707" r:id="rId8"/>
    <p:sldLayoutId id="2147483708" r:id="rId9"/>
    <p:sldLayoutId id="2147483710"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www.statista.com/statistics/1081292/social-media-addiction-by-age-usa/" TargetMode="External"/><Relationship Id="rId3" Type="http://schemas.openxmlformats.org/officeDocument/2006/relationships/hyperlink" Target="https://www.healthdirect.gov.au/dopamine#:~:text=my%20dopamine%20levels%3F-,What%20is%20dopamine%3F,send%20messages%20to%20each%20other" TargetMode="External"/><Relationship Id="rId7" Type="http://schemas.openxmlformats.org/officeDocument/2006/relationships/hyperlink" Target="https://mbsdirect.vitalsource.com/books/9780135169858"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pewresearch.org/internet/2021/04/07/social-media-use-in-2021/#:~:text=Some%2084%25%20of%20adults%20ages,45%25)%20report%20doing%20this" TargetMode="External"/><Relationship Id="rId5" Type="http://schemas.openxmlformats.org/officeDocument/2006/relationships/hyperlink" Target="https://www.pewresearch.org/internet/2022/08/10/teens-social-media-and-technology-2022/" TargetMode="External"/><Relationship Id="rId4" Type="http://schemas.openxmlformats.org/officeDocument/2006/relationships/hyperlink" Target="https://wallaroomedia.com/blog/social-media/tiktok-statistics/#:~:text=Average%20Minutes%20Per%20User%20%E2%80%93%20TikTok,users%20have%20posted%20a%20video"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ncbi.nlm.nih.gov/pmc/articles/PMC9580444/" TargetMode="External"/><Relationship Id="rId2" Type="http://schemas.openxmlformats.org/officeDocument/2006/relationships/hyperlink" Target="https://www.helpguide.org/articles/mental-health/social-media-and-mental-health.htm#:~:text=However%2C%20multiple%20studies%20have%20found,about%20your%20life%20or%20appearance" TargetMode="External"/><Relationship Id="rId1" Type="http://schemas.openxmlformats.org/officeDocument/2006/relationships/slideLayout" Target="../slideLayouts/slideLayout2.xml"/><Relationship Id="rId4" Type="http://schemas.openxmlformats.org/officeDocument/2006/relationships/hyperlink" Target="https://www.searchenginejournal.com/social-media/biggest-social-media-sites/#close"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en.m.wikipedia.org/wiki/File:Myspace.svg" TargetMode="External"/><Relationship Id="rId3" Type="http://schemas.openxmlformats.org/officeDocument/2006/relationships/hyperlink" Target="https://www.vox.com/the-goods/23497207/chronically-online-twitter-tiktok" TargetMode="External"/><Relationship Id="rId7" Type="http://schemas.openxmlformats.org/officeDocument/2006/relationships/hyperlink" Target="https://medium.com/spark-live/advantages-of-cognitive-behavioral-therapy-cbt-88bff0ab98d3" TargetMode="External"/><Relationship Id="rId2" Type="http://schemas.openxmlformats.org/officeDocument/2006/relationships/hyperlink" Target="https://www.ippf.org/blogs/why-should-you-care-about-self-care" TargetMode="External"/><Relationship Id="rId1" Type="http://schemas.openxmlformats.org/officeDocument/2006/relationships/slideLayout" Target="../slideLayouts/slideLayout2.xml"/><Relationship Id="rId6" Type="http://schemas.openxmlformats.org/officeDocument/2006/relationships/hyperlink" Target="https://www.istockphoto.com/photo/social-media-apps-logotypes-printed-on-a-cubes-gm1173494845-325964651?utm_medium=organic&amp;utm_source=google&amp;utm_campaign=iptcurl" TargetMode="External"/><Relationship Id="rId5" Type="http://schemas.openxmlformats.org/officeDocument/2006/relationships/hyperlink" Target="https://www.powerofpositivity.com/social-media-addiction-links-depression/" TargetMode="External"/><Relationship Id="rId4" Type="http://schemas.openxmlformats.org/officeDocument/2006/relationships/hyperlink" Target="https://cwuobserver.com/17010/news/a-profile-of-social-media-addictio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6" name="Rectangle 3095">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84" name="Picture 12" descr="Scientists Link Social Media Addiction to Depression">
            <a:extLst>
              <a:ext uri="{FF2B5EF4-FFF2-40B4-BE49-F238E27FC236}">
                <a16:creationId xmlns:a16="http://schemas.microsoft.com/office/drawing/2014/main" id="{25BCA79E-BFE5-6DC8-CC7C-8549B6CA087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806" r="10094"/>
          <a:stretch/>
        </p:blipFill>
        <p:spPr bwMode="auto">
          <a:xfrm>
            <a:off x="4001465"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3098" name="Rectangle 3097">
            <a:extLst>
              <a:ext uri="{FF2B5EF4-FFF2-40B4-BE49-F238E27FC236}">
                <a16:creationId xmlns:a16="http://schemas.microsoft.com/office/drawing/2014/main" id="{A44CD100-6267-4E62-AA64-2182A3A6A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91B0833-4502-2B5A-60B9-6C9ED6003D16}"/>
              </a:ext>
            </a:extLst>
          </p:cNvPr>
          <p:cNvSpPr>
            <a:spLocks noGrp="1"/>
          </p:cNvSpPr>
          <p:nvPr>
            <p:ph type="ctrTitle"/>
          </p:nvPr>
        </p:nvSpPr>
        <p:spPr>
          <a:xfrm>
            <a:off x="477981" y="1122363"/>
            <a:ext cx="4023360" cy="3204134"/>
          </a:xfrm>
        </p:spPr>
        <p:txBody>
          <a:bodyPr anchor="b">
            <a:normAutofit/>
          </a:bodyPr>
          <a:lstStyle/>
          <a:p>
            <a:r>
              <a:rPr lang="en-US" sz="6000" dirty="0"/>
              <a:t>Share with a Friend</a:t>
            </a:r>
          </a:p>
        </p:txBody>
      </p:sp>
      <p:sp>
        <p:nvSpPr>
          <p:cNvPr id="3" name="Subtitle 2">
            <a:extLst>
              <a:ext uri="{FF2B5EF4-FFF2-40B4-BE49-F238E27FC236}">
                <a16:creationId xmlns:a16="http://schemas.microsoft.com/office/drawing/2014/main" id="{8FACA598-1DA1-6BE7-1BA1-96A122B9B260}"/>
              </a:ext>
            </a:extLst>
          </p:cNvPr>
          <p:cNvSpPr>
            <a:spLocks noGrp="1"/>
          </p:cNvSpPr>
          <p:nvPr>
            <p:ph type="subTitle" idx="1"/>
          </p:nvPr>
        </p:nvSpPr>
        <p:spPr>
          <a:xfrm>
            <a:off x="477980" y="4872922"/>
            <a:ext cx="4023359" cy="1481780"/>
          </a:xfrm>
        </p:spPr>
        <p:txBody>
          <a:bodyPr>
            <a:normAutofit/>
          </a:bodyPr>
          <a:lstStyle/>
          <a:p>
            <a:r>
              <a:rPr lang="en-US" sz="2000" dirty="0"/>
              <a:t>Social media is the newest- and easiest- addiction to sustain. Here’s how to stay connected AND comfortable online:</a:t>
            </a:r>
          </a:p>
        </p:txBody>
      </p:sp>
      <p:sp>
        <p:nvSpPr>
          <p:cNvPr id="3100" name="Rectangle 309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02" name="Rectangle 310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6856C3DC-B8D0-D9A5-F233-BF2F5D61F225}"/>
              </a:ext>
            </a:extLst>
          </p:cNvPr>
          <p:cNvSpPr txBox="1"/>
          <p:nvPr/>
        </p:nvSpPr>
        <p:spPr>
          <a:xfrm>
            <a:off x="9501816" y="6409566"/>
            <a:ext cx="6336322" cy="276999"/>
          </a:xfrm>
          <a:prstGeom prst="rect">
            <a:avLst/>
          </a:prstGeom>
          <a:noFill/>
        </p:spPr>
        <p:txBody>
          <a:bodyPr wrap="square">
            <a:spAutoFit/>
          </a:bodyPr>
          <a:lstStyle/>
          <a:p>
            <a:r>
              <a:rPr lang="en-US" sz="1200" dirty="0"/>
              <a:t>*Image from Power of Positivity, 2021 </a:t>
            </a:r>
          </a:p>
        </p:txBody>
      </p:sp>
    </p:spTree>
    <p:extLst>
      <p:ext uri="{BB962C8B-B14F-4D97-AF65-F5344CB8AC3E}">
        <p14:creationId xmlns:p14="http://schemas.microsoft.com/office/powerpoint/2010/main" val="39507779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5" name="Rectangle 5134">
            <a:extLst>
              <a:ext uri="{FF2B5EF4-FFF2-40B4-BE49-F238E27FC236}">
                <a16:creationId xmlns:a16="http://schemas.microsoft.com/office/drawing/2014/main" id="{0B9EE3F3-89B7-43C3-8651-C4C968309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174943-187C-F481-FB69-41DF41D8AE0C}"/>
              </a:ext>
            </a:extLst>
          </p:cNvPr>
          <p:cNvSpPr>
            <a:spLocks noGrp="1"/>
          </p:cNvSpPr>
          <p:nvPr>
            <p:ph type="title"/>
          </p:nvPr>
        </p:nvSpPr>
        <p:spPr>
          <a:xfrm>
            <a:off x="411480" y="991443"/>
            <a:ext cx="4443154" cy="1087819"/>
          </a:xfrm>
        </p:spPr>
        <p:txBody>
          <a:bodyPr anchor="b">
            <a:normAutofit/>
          </a:bodyPr>
          <a:lstStyle/>
          <a:p>
            <a:r>
              <a:rPr lang="en-US" sz="3000" dirty="0"/>
              <a:t>More Cognitive-Behavioral Therapy Help</a:t>
            </a:r>
          </a:p>
        </p:txBody>
      </p:sp>
      <p:sp>
        <p:nvSpPr>
          <p:cNvPr id="5137" name="Rectangle 5136">
            <a:extLst>
              <a:ext uri="{FF2B5EF4-FFF2-40B4-BE49-F238E27FC236}">
                <a16:creationId xmlns:a16="http://schemas.microsoft.com/office/drawing/2014/main" id="{33AE4636-AEEC-45D6-84D4-7AC2DA48E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39" name="Rectangle 5138">
            <a:extLst>
              <a:ext uri="{FF2B5EF4-FFF2-40B4-BE49-F238E27FC236}">
                <a16:creationId xmlns:a16="http://schemas.microsoft.com/office/drawing/2014/main" id="{8D9CE0F4-2EB2-4F1F-8AAC-DB3571D9F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5541"/>
            <a:ext cx="43891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E0A0790-3CA6-B113-EFA3-9765457661A0}"/>
              </a:ext>
            </a:extLst>
          </p:cNvPr>
          <p:cNvSpPr>
            <a:spLocks noGrp="1"/>
          </p:cNvSpPr>
          <p:nvPr>
            <p:ph idx="1"/>
          </p:nvPr>
        </p:nvSpPr>
        <p:spPr>
          <a:xfrm>
            <a:off x="411480" y="2684095"/>
            <a:ext cx="4443154" cy="3492868"/>
          </a:xfrm>
        </p:spPr>
        <p:txBody>
          <a:bodyPr>
            <a:normAutofit/>
          </a:bodyPr>
          <a:lstStyle/>
          <a:p>
            <a:pPr defTabSz="859536">
              <a:spcBef>
                <a:spcPts val="940"/>
              </a:spcBef>
              <a:buFont typeface="Courier New" panose="02070309020205020404" pitchFamily="49" charset="0"/>
              <a:buChar char="o"/>
            </a:pPr>
            <a:r>
              <a:rPr lang="en-US" sz="2000" kern="1200" dirty="0">
                <a:latin typeface="+mn-lt"/>
                <a:ea typeface="+mn-ea"/>
                <a:cs typeface="+mn-cs"/>
              </a:rPr>
              <a:t>Unplug for a few days; “Go Touch Grass!”</a:t>
            </a:r>
          </a:p>
          <a:p>
            <a:pPr marL="0" indent="0" defTabSz="859536">
              <a:spcBef>
                <a:spcPts val="940"/>
              </a:spcBef>
              <a:buNone/>
            </a:pPr>
            <a:endParaRPr lang="en-US" sz="2000" kern="1200" dirty="0">
              <a:latin typeface="+mn-lt"/>
              <a:ea typeface="+mn-ea"/>
              <a:cs typeface="+mn-cs"/>
            </a:endParaRPr>
          </a:p>
          <a:p>
            <a:pPr defTabSz="859536">
              <a:spcBef>
                <a:spcPts val="940"/>
              </a:spcBef>
              <a:buFont typeface="Courier New" panose="02070309020205020404" pitchFamily="49" charset="0"/>
              <a:buChar char="o"/>
            </a:pPr>
            <a:r>
              <a:rPr lang="en-US" sz="2000" kern="1200" dirty="0">
                <a:latin typeface="+mn-lt"/>
                <a:ea typeface="+mn-ea"/>
                <a:cs typeface="+mn-cs"/>
              </a:rPr>
              <a:t>Community Reinforcement </a:t>
            </a:r>
          </a:p>
          <a:p>
            <a:pPr marL="214884" indent="-214884" defTabSz="859536">
              <a:spcBef>
                <a:spcPts val="940"/>
              </a:spcBef>
            </a:pPr>
            <a:endParaRPr lang="en-US" sz="1700" kern="1200" dirty="0">
              <a:latin typeface="+mn-lt"/>
              <a:ea typeface="+mn-ea"/>
              <a:cs typeface="+mn-cs"/>
            </a:endParaRPr>
          </a:p>
          <a:p>
            <a:pPr marL="214884" indent="-214884" defTabSz="859536">
              <a:spcBef>
                <a:spcPts val="940"/>
              </a:spcBef>
            </a:pPr>
            <a:endParaRPr lang="en-US" sz="1700" kern="1200" dirty="0">
              <a:latin typeface="+mn-lt"/>
              <a:ea typeface="+mn-ea"/>
              <a:cs typeface="+mn-cs"/>
            </a:endParaRPr>
          </a:p>
          <a:p>
            <a:pPr marL="214884" indent="-214884" defTabSz="859536">
              <a:spcBef>
                <a:spcPts val="940"/>
              </a:spcBef>
            </a:pPr>
            <a:endParaRPr lang="en-US" sz="1700" kern="1200" dirty="0">
              <a:latin typeface="+mn-lt"/>
              <a:ea typeface="+mn-ea"/>
              <a:cs typeface="+mn-cs"/>
            </a:endParaRPr>
          </a:p>
          <a:p>
            <a:pPr marL="214884" indent="-214884" defTabSz="859536">
              <a:spcBef>
                <a:spcPts val="940"/>
              </a:spcBef>
            </a:pPr>
            <a:endParaRPr lang="en-US" sz="1700" kern="1200" dirty="0">
              <a:latin typeface="+mn-lt"/>
              <a:ea typeface="+mn-ea"/>
              <a:cs typeface="+mn-cs"/>
            </a:endParaRPr>
          </a:p>
          <a:p>
            <a:endParaRPr lang="en-US" sz="1700" dirty="0"/>
          </a:p>
        </p:txBody>
      </p:sp>
      <p:pic>
        <p:nvPicPr>
          <p:cNvPr id="5130" name="Picture 10" descr="What is Cognitive-Behavioral Therapy (CBT)? Does it Work? | by Garima  Rathor (she/her) | Spark.Live | Medium">
            <a:extLst>
              <a:ext uri="{FF2B5EF4-FFF2-40B4-BE49-F238E27FC236}">
                <a16:creationId xmlns:a16="http://schemas.microsoft.com/office/drawing/2014/main" id="{D51BAB52-45DC-85E0-EA57-42C597529A9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385816" y="849305"/>
            <a:ext cx="6440424" cy="510403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339D224-2E4E-51A2-3FC3-DE43BE96B5BB}"/>
              </a:ext>
            </a:extLst>
          </p:cNvPr>
          <p:cNvSpPr txBox="1"/>
          <p:nvPr/>
        </p:nvSpPr>
        <p:spPr>
          <a:xfrm>
            <a:off x="8923966" y="6258258"/>
            <a:ext cx="2902274" cy="497316"/>
          </a:xfrm>
          <a:prstGeom prst="rect">
            <a:avLst/>
          </a:prstGeom>
          <a:noFill/>
        </p:spPr>
        <p:txBody>
          <a:bodyPr wrap="square" rtlCol="0">
            <a:spAutoFit/>
          </a:bodyPr>
          <a:lstStyle/>
          <a:p>
            <a:pPr defTabSz="859536">
              <a:spcAft>
                <a:spcPts val="600"/>
              </a:spcAft>
            </a:pPr>
            <a:r>
              <a:rPr lang="en-US" sz="1316" kern="1200" dirty="0">
                <a:solidFill>
                  <a:schemeClr val="tx1"/>
                </a:solidFill>
                <a:latin typeface="+mn-lt"/>
                <a:ea typeface="+mn-ea"/>
                <a:cs typeface="+mn-cs"/>
              </a:rPr>
              <a:t>Capuzzi &amp; Stauffer, page 166. Image by </a:t>
            </a:r>
            <a:r>
              <a:rPr lang="en-US" sz="1316" kern="1200" dirty="0" err="1">
                <a:solidFill>
                  <a:schemeClr val="tx1"/>
                </a:solidFill>
                <a:latin typeface="+mn-lt"/>
                <a:ea typeface="+mn-ea"/>
                <a:cs typeface="+mn-cs"/>
              </a:rPr>
              <a:t>Rathor</a:t>
            </a:r>
            <a:r>
              <a:rPr lang="en-US" sz="1316" kern="1200" dirty="0">
                <a:solidFill>
                  <a:schemeClr val="tx1"/>
                </a:solidFill>
                <a:latin typeface="+mn-lt"/>
                <a:ea typeface="+mn-ea"/>
                <a:cs typeface="+mn-cs"/>
              </a:rPr>
              <a:t>, 2020.</a:t>
            </a:r>
            <a:endParaRPr lang="en-US" sz="1400" dirty="0"/>
          </a:p>
        </p:txBody>
      </p:sp>
    </p:spTree>
    <p:extLst>
      <p:ext uri="{BB962C8B-B14F-4D97-AF65-F5344CB8AC3E}">
        <p14:creationId xmlns:p14="http://schemas.microsoft.com/office/powerpoint/2010/main" val="33099831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3" name="Rectangle 9222">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225" name="Rectangle 9224">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9227" name="Rectangle 9226">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B0E63A9-0EA1-E284-45D1-D8226D41EA6E}"/>
              </a:ext>
            </a:extLst>
          </p:cNvPr>
          <p:cNvSpPr>
            <a:spLocks noGrp="1"/>
          </p:cNvSpPr>
          <p:nvPr>
            <p:ph type="title"/>
          </p:nvPr>
        </p:nvSpPr>
        <p:spPr>
          <a:xfrm>
            <a:off x="1115568" y="548640"/>
            <a:ext cx="10168128" cy="1179576"/>
          </a:xfrm>
        </p:spPr>
        <p:txBody>
          <a:bodyPr>
            <a:normAutofit/>
          </a:bodyPr>
          <a:lstStyle/>
          <a:p>
            <a:r>
              <a:rPr lang="en-US"/>
              <a:t>You’ll Watch Yourself Grow!</a:t>
            </a:r>
            <a:endParaRPr lang="en-US" dirty="0"/>
          </a:p>
        </p:txBody>
      </p:sp>
      <p:sp>
        <p:nvSpPr>
          <p:cNvPr id="9233" name="Rectangle 9228">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218" name="Picture 2" descr="Why should you care about self-care? | IPPF">
            <a:extLst>
              <a:ext uri="{FF2B5EF4-FFF2-40B4-BE49-F238E27FC236}">
                <a16:creationId xmlns:a16="http://schemas.microsoft.com/office/drawing/2014/main" id="{B6AF78FB-63B4-1AB7-E473-8AECAC916A6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929" r="3564" b="3"/>
          <a:stretch/>
        </p:blipFill>
        <p:spPr bwMode="auto">
          <a:xfrm>
            <a:off x="908304" y="2478024"/>
            <a:ext cx="6009855" cy="3694176"/>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10FB5EE6-AC0D-4B3F-7290-51E187E3C86C}"/>
              </a:ext>
            </a:extLst>
          </p:cNvPr>
          <p:cNvSpPr>
            <a:spLocks noGrp="1"/>
          </p:cNvSpPr>
          <p:nvPr>
            <p:ph idx="1"/>
          </p:nvPr>
        </p:nvSpPr>
        <p:spPr>
          <a:xfrm>
            <a:off x="7411453" y="2478024"/>
            <a:ext cx="3872243" cy="3694176"/>
          </a:xfrm>
        </p:spPr>
        <p:txBody>
          <a:bodyPr anchor="ctr">
            <a:normAutofit/>
          </a:bodyPr>
          <a:lstStyle/>
          <a:p>
            <a:r>
              <a:rPr lang="en-US" sz="1800"/>
              <a:t>Keep track of your screen/media app time</a:t>
            </a:r>
          </a:p>
          <a:p>
            <a:r>
              <a:rPr lang="en-US" sz="1800"/>
              <a:t>Personal journal</a:t>
            </a:r>
          </a:p>
          <a:p>
            <a:r>
              <a:rPr lang="en-US" sz="1800"/>
              <a:t>Report other disorders, addictions, limitations.</a:t>
            </a:r>
          </a:p>
          <a:p>
            <a:r>
              <a:rPr lang="en-US" sz="1800"/>
              <a:t>Solution-Focused</a:t>
            </a:r>
          </a:p>
          <a:p>
            <a:r>
              <a:rPr lang="en-US" sz="1800"/>
              <a:t>Motivational</a:t>
            </a:r>
          </a:p>
        </p:txBody>
      </p:sp>
      <p:sp>
        <p:nvSpPr>
          <p:cNvPr id="4" name="TextBox 3">
            <a:extLst>
              <a:ext uri="{FF2B5EF4-FFF2-40B4-BE49-F238E27FC236}">
                <a16:creationId xmlns:a16="http://schemas.microsoft.com/office/drawing/2014/main" id="{AB9F6E17-9499-245E-BF43-5D5451A8C2DC}"/>
              </a:ext>
            </a:extLst>
          </p:cNvPr>
          <p:cNvSpPr txBox="1"/>
          <p:nvPr/>
        </p:nvSpPr>
        <p:spPr>
          <a:xfrm>
            <a:off x="9988062" y="6376600"/>
            <a:ext cx="2203938" cy="276999"/>
          </a:xfrm>
          <a:prstGeom prst="rect">
            <a:avLst/>
          </a:prstGeom>
          <a:noFill/>
        </p:spPr>
        <p:txBody>
          <a:bodyPr wrap="square" rtlCol="0">
            <a:spAutoFit/>
          </a:bodyPr>
          <a:lstStyle/>
          <a:p>
            <a:r>
              <a:rPr lang="en-US" sz="1200" dirty="0"/>
              <a:t>Image by IPPF, 2021.</a:t>
            </a:r>
          </a:p>
        </p:txBody>
      </p:sp>
    </p:spTree>
    <p:extLst>
      <p:ext uri="{BB962C8B-B14F-4D97-AF65-F5344CB8AC3E}">
        <p14:creationId xmlns:p14="http://schemas.microsoft.com/office/powerpoint/2010/main" val="1347593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8147E-C217-C9F0-9415-F72E4E7030C9}"/>
              </a:ext>
            </a:extLst>
          </p:cNvPr>
          <p:cNvSpPr>
            <a:spLocks noGrp="1"/>
          </p:cNvSpPr>
          <p:nvPr>
            <p:ph type="title"/>
          </p:nvPr>
        </p:nvSpPr>
        <p:spPr/>
        <p:txBody>
          <a:bodyPr/>
          <a:lstStyle/>
          <a:p>
            <a:r>
              <a:rPr lang="en-US" dirty="0"/>
              <a:t>Information References</a:t>
            </a:r>
          </a:p>
        </p:txBody>
      </p:sp>
      <p:sp>
        <p:nvSpPr>
          <p:cNvPr id="3" name="Content Placeholder 2">
            <a:extLst>
              <a:ext uri="{FF2B5EF4-FFF2-40B4-BE49-F238E27FC236}">
                <a16:creationId xmlns:a16="http://schemas.microsoft.com/office/drawing/2014/main" id="{F89B5791-C7DD-F7A6-DACA-4492607356F8}"/>
              </a:ext>
            </a:extLst>
          </p:cNvPr>
          <p:cNvSpPr>
            <a:spLocks noGrp="1"/>
          </p:cNvSpPr>
          <p:nvPr>
            <p:ph idx="1"/>
          </p:nvPr>
        </p:nvSpPr>
        <p:spPr>
          <a:xfrm>
            <a:off x="1115568" y="2478024"/>
            <a:ext cx="10168128" cy="3946222"/>
          </a:xfrm>
        </p:spPr>
        <p:txBody>
          <a:bodyPr>
            <a:noAutofit/>
          </a:bodyPr>
          <a:lstStyle/>
          <a:p>
            <a:pPr marL="0" indent="0">
              <a:buNone/>
            </a:pPr>
            <a:r>
              <a:rPr lang="en-US" sz="1300" dirty="0">
                <a:effectLst/>
              </a:rPr>
              <a:t>Admin. (2021, April). </a:t>
            </a:r>
            <a:r>
              <a:rPr lang="en-US" sz="1300" i="1" dirty="0">
                <a:effectLst/>
              </a:rPr>
              <a:t>Dopamine</a:t>
            </a:r>
            <a:r>
              <a:rPr lang="en-US" sz="1300" dirty="0">
                <a:effectLst/>
              </a:rPr>
              <a:t>. </a:t>
            </a:r>
            <a:r>
              <a:rPr lang="en-US" sz="1300" dirty="0" err="1">
                <a:effectLst/>
              </a:rPr>
              <a:t>healthdirect</a:t>
            </a:r>
            <a:r>
              <a:rPr lang="en-US" sz="1300" dirty="0">
                <a:effectLst/>
              </a:rPr>
              <a:t>. </a:t>
            </a:r>
            <a:r>
              <a:rPr lang="en-US" sz="1300" dirty="0">
                <a:effectLst/>
                <a:hlinkClick r:id="rId3"/>
              </a:rPr>
              <a:t>https://www.healthdirect.gov.au/dopamine#:~:text=my%20dopamine%20levels%3F-,What%20is%20dopamine%3F,send%20messages%20to%20each%20other</a:t>
            </a:r>
            <a:r>
              <a:rPr lang="en-US" sz="1300" dirty="0">
                <a:effectLst/>
              </a:rPr>
              <a:t>.</a:t>
            </a:r>
          </a:p>
          <a:p>
            <a:pPr marL="0" indent="0">
              <a:buNone/>
            </a:pPr>
            <a:r>
              <a:rPr lang="en-US" sz="1300" dirty="0">
                <a:effectLst/>
              </a:rPr>
              <a:t>Admin. (2023, March 21). </a:t>
            </a:r>
            <a:r>
              <a:rPr lang="en-US" sz="1300" i="1" dirty="0" err="1">
                <a:effectLst/>
              </a:rPr>
              <a:t>Tiktok</a:t>
            </a:r>
            <a:r>
              <a:rPr lang="en-US" sz="1300" i="1" dirty="0">
                <a:effectLst/>
              </a:rPr>
              <a:t> statistics - everything you need to know [Mar 2023 update]</a:t>
            </a:r>
            <a:r>
              <a:rPr lang="en-US" sz="1300" dirty="0">
                <a:effectLst/>
              </a:rPr>
              <a:t>. </a:t>
            </a:r>
            <a:r>
              <a:rPr lang="en-US" sz="1300" dirty="0" err="1">
                <a:effectLst/>
              </a:rPr>
              <a:t>Wallaroo</a:t>
            </a:r>
            <a:r>
              <a:rPr lang="en-US" sz="1300" dirty="0">
                <a:effectLst/>
              </a:rPr>
              <a:t> Media. </a:t>
            </a:r>
            <a:r>
              <a:rPr lang="en-US" sz="1300" dirty="0">
                <a:effectLst/>
                <a:hlinkClick r:id="rId4"/>
              </a:rPr>
              <a:t>https://wallaroomedia.com/blog/social-media/tiktok-statistics/#:~:text=Average%20Minutes%20Per%20User%20%E2%80%93%20TikTok,users%20have%20posted%20a%20video</a:t>
            </a:r>
            <a:r>
              <a:rPr lang="en-US" sz="1300" dirty="0">
                <a:effectLst/>
              </a:rPr>
              <a:t>.</a:t>
            </a:r>
          </a:p>
          <a:p>
            <a:pPr marL="0" indent="0">
              <a:buNone/>
            </a:pPr>
            <a:r>
              <a:rPr lang="en-US" sz="1300" dirty="0" err="1">
                <a:effectLst/>
              </a:rPr>
              <a:t>Atske</a:t>
            </a:r>
            <a:r>
              <a:rPr lang="en-US" sz="1300" dirty="0">
                <a:effectLst/>
              </a:rPr>
              <a:t>, S. (2022, December 15). </a:t>
            </a:r>
            <a:r>
              <a:rPr lang="en-US" sz="1300" i="1" dirty="0">
                <a:effectLst/>
              </a:rPr>
              <a:t>Teens, social media and technology 2022</a:t>
            </a:r>
            <a:r>
              <a:rPr lang="en-US" sz="1300" dirty="0">
                <a:effectLst/>
              </a:rPr>
              <a:t>. Pew Research Center: Internet, Science &amp; Tech. </a:t>
            </a:r>
            <a:r>
              <a:rPr lang="en-US" sz="1300" dirty="0">
                <a:effectLst/>
                <a:hlinkClick r:id="rId5"/>
              </a:rPr>
              <a:t>https://www.pewresearch.org/internet/2022/08/10/teens-social-media-and-technology-2022/</a:t>
            </a:r>
            <a:endParaRPr lang="en-US" sz="1300" dirty="0">
              <a:effectLst/>
            </a:endParaRPr>
          </a:p>
          <a:p>
            <a:pPr marL="0" indent="0">
              <a:buNone/>
            </a:pPr>
            <a:r>
              <a:rPr lang="en-US" sz="1300" dirty="0" err="1">
                <a:effectLst/>
              </a:rPr>
              <a:t>Atske</a:t>
            </a:r>
            <a:r>
              <a:rPr lang="en-US" sz="1300" dirty="0">
                <a:effectLst/>
              </a:rPr>
              <a:t>, S. (2022, May 11). </a:t>
            </a:r>
            <a:r>
              <a:rPr lang="en-US" sz="1300" i="1" dirty="0">
                <a:effectLst/>
              </a:rPr>
              <a:t>Social media use in 2021</a:t>
            </a:r>
            <a:r>
              <a:rPr lang="en-US" sz="1300" dirty="0">
                <a:effectLst/>
              </a:rPr>
              <a:t>. Pew Research Center: Internet, Science &amp; Tech. </a:t>
            </a:r>
            <a:r>
              <a:rPr lang="en-US" sz="1300" dirty="0">
                <a:effectLst/>
                <a:hlinkClick r:id="rId6"/>
              </a:rPr>
              <a:t>https://www.pewresearch.org/internet/2021/04/07/social-media-use-in-2021/#:~:text=Some%2084%25%20of%20adults%20ages,45%25)%20report%20doing%20this</a:t>
            </a:r>
            <a:r>
              <a:rPr lang="en-US" sz="1300" dirty="0">
                <a:effectLst/>
              </a:rPr>
              <a:t>.</a:t>
            </a:r>
          </a:p>
          <a:p>
            <a:pPr marL="0" indent="0">
              <a:buNone/>
            </a:pPr>
            <a:r>
              <a:rPr lang="en-US" sz="1300" dirty="0">
                <a:effectLst/>
              </a:rPr>
              <a:t>Capuzzi, D., &amp; Stauffer, M. D. (2019). Foundations of Addictions Counseling (4th ed., pages 163-168). Pearson Education (US). </a:t>
            </a:r>
            <a:r>
              <a:rPr lang="en-US" sz="1300" dirty="0">
                <a:effectLst/>
                <a:hlinkClick r:id="rId7"/>
              </a:rPr>
              <a:t>https://mbsdirect.vitalsource.com/books/9780135169858</a:t>
            </a:r>
            <a:endParaRPr lang="en-US" sz="1300" dirty="0">
              <a:effectLst/>
            </a:endParaRPr>
          </a:p>
          <a:p>
            <a:pPr marL="0" indent="0">
              <a:buNone/>
            </a:pPr>
            <a:r>
              <a:rPr lang="en-US" sz="1300" dirty="0">
                <a:effectLst/>
              </a:rPr>
              <a:t>Dixon, S. (2022, June 14). </a:t>
            </a:r>
            <a:r>
              <a:rPr lang="en-US" sz="1300" i="1" dirty="0">
                <a:effectLst/>
              </a:rPr>
              <a:t>U.S. Social Media Addiction by age group 2019</a:t>
            </a:r>
            <a:r>
              <a:rPr lang="en-US" sz="1300" dirty="0">
                <a:effectLst/>
              </a:rPr>
              <a:t>. Statista. </a:t>
            </a:r>
            <a:r>
              <a:rPr lang="en-US" sz="1300" dirty="0">
                <a:effectLst/>
                <a:hlinkClick r:id="rId8"/>
              </a:rPr>
              <a:t>https://www.statista.com/statistics/1081292/social-media-addiction-by-age-usa/</a:t>
            </a:r>
            <a:endParaRPr lang="en-US" sz="1300" dirty="0">
              <a:effectLst/>
            </a:endParaRPr>
          </a:p>
        </p:txBody>
      </p:sp>
    </p:spTree>
    <p:extLst>
      <p:ext uri="{BB962C8B-B14F-4D97-AF65-F5344CB8AC3E}">
        <p14:creationId xmlns:p14="http://schemas.microsoft.com/office/powerpoint/2010/main" val="21676892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1B780-5CC9-3A8A-C9EC-31D396F3535B}"/>
              </a:ext>
            </a:extLst>
          </p:cNvPr>
          <p:cNvSpPr>
            <a:spLocks noGrp="1"/>
          </p:cNvSpPr>
          <p:nvPr>
            <p:ph type="title"/>
          </p:nvPr>
        </p:nvSpPr>
        <p:spPr/>
        <p:txBody>
          <a:bodyPr/>
          <a:lstStyle/>
          <a:p>
            <a:r>
              <a:rPr lang="en-US" dirty="0"/>
              <a:t>Information References Cont.</a:t>
            </a:r>
          </a:p>
        </p:txBody>
      </p:sp>
      <p:sp>
        <p:nvSpPr>
          <p:cNvPr id="3" name="Content Placeholder 2">
            <a:extLst>
              <a:ext uri="{FF2B5EF4-FFF2-40B4-BE49-F238E27FC236}">
                <a16:creationId xmlns:a16="http://schemas.microsoft.com/office/drawing/2014/main" id="{2F9958A6-9CE8-E75B-5E2E-913652628B94}"/>
              </a:ext>
            </a:extLst>
          </p:cNvPr>
          <p:cNvSpPr>
            <a:spLocks noGrp="1"/>
          </p:cNvSpPr>
          <p:nvPr>
            <p:ph idx="1"/>
          </p:nvPr>
        </p:nvSpPr>
        <p:spPr/>
        <p:txBody>
          <a:bodyPr/>
          <a:lstStyle/>
          <a:p>
            <a:pPr marL="0" indent="0">
              <a:buNone/>
            </a:pPr>
            <a:r>
              <a:rPr lang="en-US" sz="1500" dirty="0">
                <a:effectLst/>
              </a:rPr>
              <a:t>Robinson, L. (2023, March 29). </a:t>
            </a:r>
            <a:r>
              <a:rPr lang="en-US" sz="1500" i="1" dirty="0">
                <a:effectLst/>
              </a:rPr>
              <a:t>Social Media and Mental Health</a:t>
            </a:r>
            <a:r>
              <a:rPr lang="en-US" sz="1500" dirty="0">
                <a:effectLst/>
              </a:rPr>
              <a:t>. </a:t>
            </a:r>
            <a:r>
              <a:rPr lang="en-US" sz="1500" dirty="0" err="1">
                <a:effectLst/>
              </a:rPr>
              <a:t>HelpGuide.org</a:t>
            </a:r>
            <a:r>
              <a:rPr lang="en-US" sz="1500" dirty="0">
                <a:effectLst/>
              </a:rPr>
              <a:t>. </a:t>
            </a:r>
            <a:r>
              <a:rPr lang="en-US" sz="1500" dirty="0">
                <a:effectLst/>
                <a:hlinkClick r:id="rId2"/>
              </a:rPr>
              <a:t>https://www.helpguide.org/articles/mental-health/social-media-and-mental-health.htm#:~:text=However%2C%20multiple%20studies%20have%20found,about%20your%20life%20or%20appearance</a:t>
            </a:r>
            <a:r>
              <a:rPr lang="en-US" sz="1500" dirty="0">
                <a:effectLst/>
              </a:rPr>
              <a:t>.</a:t>
            </a:r>
          </a:p>
          <a:p>
            <a:pPr marL="0" indent="0">
              <a:buNone/>
            </a:pPr>
            <a:r>
              <a:rPr lang="en-US" sz="1500" dirty="0" err="1">
                <a:effectLst/>
              </a:rPr>
              <a:t>Satici</a:t>
            </a:r>
            <a:r>
              <a:rPr lang="en-US" sz="1500" dirty="0">
                <a:effectLst/>
              </a:rPr>
              <a:t>, S. A., </a:t>
            </a:r>
            <a:r>
              <a:rPr lang="en-US" sz="1500" dirty="0" err="1">
                <a:effectLst/>
              </a:rPr>
              <a:t>Gocet</a:t>
            </a:r>
            <a:r>
              <a:rPr lang="en-US" sz="1500" dirty="0">
                <a:effectLst/>
              </a:rPr>
              <a:t> </a:t>
            </a:r>
            <a:r>
              <a:rPr lang="en-US" sz="1500" dirty="0" err="1">
                <a:effectLst/>
              </a:rPr>
              <a:t>Tekin</a:t>
            </a:r>
            <a:r>
              <a:rPr lang="en-US" sz="1500" dirty="0">
                <a:effectLst/>
              </a:rPr>
              <a:t>, E., Deniz, M. E., &amp; </a:t>
            </a:r>
            <a:r>
              <a:rPr lang="en-US" sz="1500" dirty="0" err="1">
                <a:effectLst/>
              </a:rPr>
              <a:t>Satici</a:t>
            </a:r>
            <a:r>
              <a:rPr lang="en-US" sz="1500" dirty="0">
                <a:effectLst/>
              </a:rPr>
              <a:t>, B. (2023). </a:t>
            </a:r>
            <a:r>
              <a:rPr lang="en-US" sz="1500" i="1" dirty="0" err="1">
                <a:effectLst/>
              </a:rPr>
              <a:t>Doomscrolling</a:t>
            </a:r>
            <a:r>
              <a:rPr lang="en-US" sz="1500" i="1" dirty="0">
                <a:effectLst/>
              </a:rPr>
              <a:t> Scale: Its association with personality traits, psychological distress, social media use, and Wellbeing</a:t>
            </a:r>
            <a:r>
              <a:rPr lang="en-US" sz="1500" dirty="0">
                <a:effectLst/>
              </a:rPr>
              <a:t>. Applied research in quality of life. </a:t>
            </a:r>
            <a:r>
              <a:rPr lang="en-US" sz="1500" dirty="0">
                <a:effectLst/>
                <a:hlinkClick r:id="rId3"/>
              </a:rPr>
              <a:t>https://www.ncbi.nlm.nih.gov/pmc/articles/PMC9580444/</a:t>
            </a:r>
            <a:endParaRPr lang="en-US" sz="1500" dirty="0">
              <a:effectLst/>
            </a:endParaRPr>
          </a:p>
          <a:p>
            <a:pPr marL="0" indent="0">
              <a:buNone/>
            </a:pPr>
            <a:r>
              <a:rPr lang="en-US" sz="1500" dirty="0">
                <a:effectLst/>
              </a:rPr>
              <a:t>SEJ ST. (2023, April 10). </a:t>
            </a:r>
            <a:r>
              <a:rPr lang="en-US" sz="1500" i="1" dirty="0">
                <a:effectLst/>
              </a:rPr>
              <a:t>The Top 10 Social Media Sites &amp; Platforms</a:t>
            </a:r>
            <a:r>
              <a:rPr lang="en-US" sz="1500" dirty="0">
                <a:effectLst/>
              </a:rPr>
              <a:t>. Search Engine Journal. </a:t>
            </a:r>
            <a:r>
              <a:rPr lang="en-US" sz="1500" dirty="0">
                <a:effectLst/>
                <a:hlinkClick r:id="rId4"/>
              </a:rPr>
              <a:t>https://www.searchenginejournal.com/social-media/biggest-social-media-sites/#close</a:t>
            </a:r>
            <a:endParaRPr lang="en-US" sz="1500" dirty="0"/>
          </a:p>
          <a:p>
            <a:pPr marL="0" indent="0">
              <a:buNone/>
            </a:pPr>
            <a:endParaRPr lang="en-US" dirty="0">
              <a:effectLst/>
            </a:endParaRPr>
          </a:p>
        </p:txBody>
      </p:sp>
    </p:spTree>
    <p:extLst>
      <p:ext uri="{BB962C8B-B14F-4D97-AF65-F5344CB8AC3E}">
        <p14:creationId xmlns:p14="http://schemas.microsoft.com/office/powerpoint/2010/main" val="3126513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4E99F-5F7A-8810-70E5-2C6785B09579}"/>
              </a:ext>
            </a:extLst>
          </p:cNvPr>
          <p:cNvSpPr>
            <a:spLocks noGrp="1"/>
          </p:cNvSpPr>
          <p:nvPr>
            <p:ph type="title"/>
          </p:nvPr>
        </p:nvSpPr>
        <p:spPr/>
        <p:txBody>
          <a:bodyPr/>
          <a:lstStyle/>
          <a:p>
            <a:r>
              <a:rPr lang="en-US" dirty="0"/>
              <a:t>Picture References</a:t>
            </a:r>
          </a:p>
        </p:txBody>
      </p:sp>
      <p:sp>
        <p:nvSpPr>
          <p:cNvPr id="3" name="Content Placeholder 2">
            <a:extLst>
              <a:ext uri="{FF2B5EF4-FFF2-40B4-BE49-F238E27FC236}">
                <a16:creationId xmlns:a16="http://schemas.microsoft.com/office/drawing/2014/main" id="{3BA03A09-8685-32D9-C5EC-9623A9916C16}"/>
              </a:ext>
            </a:extLst>
          </p:cNvPr>
          <p:cNvSpPr>
            <a:spLocks noGrp="1"/>
          </p:cNvSpPr>
          <p:nvPr>
            <p:ph idx="1"/>
          </p:nvPr>
        </p:nvSpPr>
        <p:spPr>
          <a:xfrm>
            <a:off x="1115568" y="2478024"/>
            <a:ext cx="10168128" cy="4075176"/>
          </a:xfrm>
        </p:spPr>
        <p:txBody>
          <a:bodyPr>
            <a:normAutofit lnSpcReduction="10000"/>
          </a:bodyPr>
          <a:lstStyle/>
          <a:p>
            <a:pPr marL="0" indent="0">
              <a:buNone/>
            </a:pPr>
            <a:r>
              <a:rPr lang="en-US" sz="1500" dirty="0"/>
              <a:t>International Planned Parenthood Foundation. (2021). </a:t>
            </a:r>
            <a:r>
              <a:rPr lang="en-US" sz="1500" i="1" dirty="0"/>
              <a:t>Why Should You Care About Self-Care? </a:t>
            </a:r>
            <a:r>
              <a:rPr lang="en-US" sz="1500" dirty="0"/>
              <a:t>IPPF Blogs. </a:t>
            </a:r>
            <a:r>
              <a:rPr lang="en-US" sz="1500" dirty="0">
                <a:hlinkClick r:id="rId2"/>
              </a:rPr>
              <a:t>https://www.ippf.org/blogs/why-should-you-care-about-self-care</a:t>
            </a:r>
            <a:endParaRPr lang="en-US" sz="1500" dirty="0"/>
          </a:p>
          <a:p>
            <a:pPr marL="0" indent="0">
              <a:buNone/>
            </a:pPr>
            <a:r>
              <a:rPr lang="en-US" sz="1500" dirty="0"/>
              <a:t>Jennings, Rebecca. (2022). </a:t>
            </a:r>
            <a:r>
              <a:rPr lang="en-US" sz="1500" i="1" dirty="0"/>
              <a:t>Chronically Online. </a:t>
            </a:r>
            <a:r>
              <a:rPr lang="en-US" sz="1500" dirty="0"/>
              <a:t>Vox. </a:t>
            </a:r>
            <a:r>
              <a:rPr lang="en-US" sz="1500" dirty="0">
                <a:hlinkClick r:id="rId3"/>
              </a:rPr>
              <a:t>https://www.vox.com/the-goods/23497207/chronically-online-twitter-tiktok</a:t>
            </a:r>
            <a:endParaRPr lang="en-US" sz="1500" dirty="0"/>
          </a:p>
          <a:p>
            <a:pPr marL="0" indent="0">
              <a:buNone/>
            </a:pPr>
            <a:r>
              <a:rPr lang="en-US" sz="1500" dirty="0"/>
              <a:t>Meghan </a:t>
            </a:r>
            <a:r>
              <a:rPr lang="en-US" sz="1500" dirty="0" err="1"/>
              <a:t>Salsbury</a:t>
            </a:r>
            <a:r>
              <a:rPr lang="en-US" sz="1500" dirty="0"/>
              <a:t>. (2021). </a:t>
            </a:r>
            <a:r>
              <a:rPr lang="en-US" sz="1500" i="1" dirty="0"/>
              <a:t>A Profile of Social Media Addiction. </a:t>
            </a:r>
            <a:r>
              <a:rPr lang="en-US" sz="1500" dirty="0"/>
              <a:t>The Observer</a:t>
            </a:r>
            <a:r>
              <a:rPr lang="en-US" sz="1500" i="1" dirty="0"/>
              <a:t>. </a:t>
            </a:r>
            <a:r>
              <a:rPr lang="en-US" sz="1500" i="1" dirty="0">
                <a:hlinkClick r:id="rId4"/>
              </a:rPr>
              <a:t>https://cwuobserver.com/17010/news/a-profile-of-social-media-addiction/#</a:t>
            </a:r>
            <a:endParaRPr lang="en-US" sz="1500" i="1" dirty="0"/>
          </a:p>
          <a:p>
            <a:pPr marL="0" indent="0">
              <a:buNone/>
            </a:pPr>
            <a:r>
              <a:rPr lang="en-US" sz="1500" dirty="0"/>
              <a:t>Power of Positivity. (2021). </a:t>
            </a:r>
            <a:r>
              <a:rPr lang="en-US" sz="1500" dirty="0">
                <a:hlinkClick r:id="rId5"/>
              </a:rPr>
              <a:t>https://www.powerofpositivity.com/social-media-addiction-links-depression/</a:t>
            </a:r>
            <a:endParaRPr lang="en-US" sz="1500" dirty="0"/>
          </a:p>
          <a:p>
            <a:pPr marL="0" indent="0">
              <a:buNone/>
            </a:pPr>
            <a:r>
              <a:rPr lang="en-US" sz="1500" dirty="0"/>
              <a:t>Ukraine, Kyiv. (2019). </a:t>
            </a:r>
            <a:r>
              <a:rPr lang="en-US" sz="1500" b="0" i="1" dirty="0">
                <a:solidFill>
                  <a:srgbClr val="0C0D0D"/>
                </a:solidFill>
                <a:effectLst/>
              </a:rPr>
              <a:t>Social Media Apps Logotypes Printed on a Cubes stock photo. </a:t>
            </a:r>
            <a:r>
              <a:rPr lang="en-US" sz="1500" b="0" dirty="0" err="1">
                <a:solidFill>
                  <a:srgbClr val="0C0D0D"/>
                </a:solidFill>
                <a:effectLst/>
              </a:rPr>
              <a:t>PresurreUA</a:t>
            </a:r>
            <a:r>
              <a:rPr lang="en-US" sz="1500" b="0" dirty="0">
                <a:solidFill>
                  <a:srgbClr val="0C0D0D"/>
                </a:solidFill>
                <a:effectLst/>
              </a:rPr>
              <a:t>.</a:t>
            </a:r>
            <a:r>
              <a:rPr lang="en-US" sz="1500" b="0" i="1" dirty="0">
                <a:solidFill>
                  <a:srgbClr val="0C0D0D"/>
                </a:solidFill>
                <a:effectLst/>
              </a:rPr>
              <a:t> </a:t>
            </a:r>
            <a:r>
              <a:rPr lang="en-US" sz="1500" dirty="0">
                <a:solidFill>
                  <a:srgbClr val="7757C7"/>
                </a:solidFill>
                <a:hlinkClick r:id="rId6"/>
              </a:rPr>
              <a:t>https://www.istockphoto.com/photo/social-media-apps-logotypes-printed-on-a-cubes-gm1173494845-325964651?utm_medium=organic&amp;utm_source=google&amp;utm_campaign=iptcurl</a:t>
            </a:r>
            <a:endParaRPr lang="en-US" sz="1500" dirty="0">
              <a:solidFill>
                <a:srgbClr val="7757C7"/>
              </a:solidFill>
            </a:endParaRPr>
          </a:p>
          <a:p>
            <a:pPr marL="0" indent="0">
              <a:buNone/>
            </a:pPr>
            <a:r>
              <a:rPr lang="en-US" sz="1500" dirty="0" err="1"/>
              <a:t>Rathor</a:t>
            </a:r>
            <a:r>
              <a:rPr lang="en-US" sz="1500" dirty="0"/>
              <a:t>, Garima. (2020). </a:t>
            </a:r>
            <a:r>
              <a:rPr lang="en-US" sz="1500" i="1" dirty="0"/>
              <a:t>What Is Cognitive-Behavioral Therapy (CBT)? Does It Work? </a:t>
            </a:r>
            <a:r>
              <a:rPr lang="en-US" sz="1500" dirty="0" err="1"/>
              <a:t>Spark.Live</a:t>
            </a:r>
            <a:r>
              <a:rPr lang="en-US" sz="1500" dirty="0"/>
              <a:t>. </a:t>
            </a:r>
            <a:r>
              <a:rPr lang="en-US" sz="1500" dirty="0">
                <a:hlinkClick r:id="rId7"/>
              </a:rPr>
              <a:t>https://medium.com/spark-live/advantages-of-cognitive-behavioral-therapy-cbt-88bff0ab98d3</a:t>
            </a:r>
            <a:endParaRPr lang="en-US" sz="1500" dirty="0"/>
          </a:p>
          <a:p>
            <a:pPr marL="0" indent="0">
              <a:buNone/>
            </a:pPr>
            <a:r>
              <a:rPr lang="en-US" sz="1500" dirty="0" err="1"/>
              <a:t>ZyMos</a:t>
            </a:r>
            <a:r>
              <a:rPr lang="en-US" sz="1500" dirty="0"/>
              <a:t>. (2019). </a:t>
            </a:r>
            <a:r>
              <a:rPr lang="en-US" sz="1500" i="1" dirty="0" err="1"/>
              <a:t>Myspace.svg</a:t>
            </a:r>
            <a:r>
              <a:rPr lang="en-US" sz="1500" i="1" dirty="0"/>
              <a:t>. </a:t>
            </a:r>
            <a:r>
              <a:rPr lang="en-US" sz="1500" dirty="0" err="1"/>
              <a:t>Wikapedia</a:t>
            </a:r>
            <a:r>
              <a:rPr lang="en-US" sz="1500" dirty="0"/>
              <a:t>. </a:t>
            </a:r>
            <a:r>
              <a:rPr lang="en-US" sz="1500" dirty="0">
                <a:hlinkClick r:id="rId8"/>
              </a:rPr>
              <a:t>https://en.m.wikipedia.org/wiki/File:Myspace.svg</a:t>
            </a:r>
            <a:endParaRPr lang="en-US" sz="1500" dirty="0"/>
          </a:p>
          <a:p>
            <a:pPr marL="0" indent="0">
              <a:buNone/>
            </a:pPr>
            <a:endParaRPr lang="en-US" sz="2000" i="1" dirty="0"/>
          </a:p>
        </p:txBody>
      </p:sp>
    </p:spTree>
    <p:extLst>
      <p:ext uri="{BB962C8B-B14F-4D97-AF65-F5344CB8AC3E}">
        <p14:creationId xmlns:p14="http://schemas.microsoft.com/office/powerpoint/2010/main" val="35614533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Freeform: Shape 18">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 name="Freeform: Shape 20">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CE46227-E11D-99B4-8546-66F3CCE9A52D}"/>
              </a:ext>
            </a:extLst>
          </p:cNvPr>
          <p:cNvSpPr>
            <a:spLocks noGrp="1"/>
          </p:cNvSpPr>
          <p:nvPr>
            <p:ph type="title"/>
          </p:nvPr>
        </p:nvSpPr>
        <p:spPr>
          <a:xfrm>
            <a:off x="621792" y="1161288"/>
            <a:ext cx="3602736" cy="4526280"/>
          </a:xfrm>
        </p:spPr>
        <p:txBody>
          <a:bodyPr>
            <a:normAutofit/>
          </a:bodyPr>
          <a:lstStyle/>
          <a:p>
            <a:r>
              <a:rPr lang="en-US" dirty="0"/>
              <a:t>Adolescents and Young Adults</a:t>
            </a:r>
            <a:br>
              <a:rPr lang="en-US" dirty="0"/>
            </a:br>
            <a:br>
              <a:rPr lang="en-US" dirty="0"/>
            </a:br>
            <a:r>
              <a:rPr lang="en-US" sz="2000" dirty="0"/>
              <a:t>Children, teenagers, and young adults are culturally captivated by social media.</a:t>
            </a:r>
            <a:br>
              <a:rPr lang="en-US" sz="4000" dirty="0"/>
            </a:br>
            <a:endParaRPr lang="en-US" dirty="0"/>
          </a:p>
        </p:txBody>
      </p:sp>
      <p:sp>
        <p:nvSpPr>
          <p:cNvPr id="23" name="Rectangle 22">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141F055-8A0F-C5DE-8FE3-E60E912DF4F1}"/>
              </a:ext>
            </a:extLst>
          </p:cNvPr>
          <p:cNvSpPr>
            <a:spLocks noGrp="1"/>
          </p:cNvSpPr>
          <p:nvPr>
            <p:ph idx="1"/>
          </p:nvPr>
        </p:nvSpPr>
        <p:spPr>
          <a:xfrm>
            <a:off x="5434149" y="932688"/>
            <a:ext cx="5916603" cy="4992624"/>
          </a:xfrm>
        </p:spPr>
        <p:txBody>
          <a:bodyPr anchor="ctr">
            <a:normAutofit/>
          </a:bodyPr>
          <a:lstStyle/>
          <a:p>
            <a:pPr marL="0" indent="0">
              <a:buNone/>
            </a:pPr>
            <a:r>
              <a:rPr lang="en-US" sz="2000" dirty="0">
                <a:solidFill>
                  <a:srgbClr val="2A2A2A"/>
                </a:solidFill>
                <a:latin typeface="+mj-lt"/>
              </a:rPr>
              <a:t>Of adolescents ages 13-17:</a:t>
            </a:r>
          </a:p>
          <a:p>
            <a:r>
              <a:rPr lang="en-US" sz="1400" dirty="0">
                <a:solidFill>
                  <a:srgbClr val="2A2A2A"/>
                </a:solidFill>
              </a:rPr>
              <a:t>62% Instagram</a:t>
            </a:r>
          </a:p>
          <a:p>
            <a:r>
              <a:rPr lang="en-US" sz="1400" dirty="0">
                <a:solidFill>
                  <a:srgbClr val="2A2A2A"/>
                </a:solidFill>
              </a:rPr>
              <a:t>69% Snapchat</a:t>
            </a:r>
          </a:p>
          <a:p>
            <a:r>
              <a:rPr lang="en-US" sz="1400" dirty="0">
                <a:solidFill>
                  <a:srgbClr val="2A2A2A"/>
                </a:solidFill>
              </a:rPr>
              <a:t>67% TikTok</a:t>
            </a:r>
          </a:p>
          <a:p>
            <a:r>
              <a:rPr lang="en-US" sz="1400" i="1" u="sng" dirty="0">
                <a:solidFill>
                  <a:srgbClr val="2A2A2A"/>
                </a:solidFill>
              </a:rPr>
              <a:t>95% YouTube</a:t>
            </a:r>
          </a:p>
          <a:p>
            <a:pPr marL="0" indent="0">
              <a:buNone/>
            </a:pPr>
            <a:r>
              <a:rPr lang="en-US" sz="2000" dirty="0"/>
              <a:t>Of adults ages 18-24:</a:t>
            </a:r>
          </a:p>
          <a:p>
            <a:r>
              <a:rPr lang="en-US" sz="1400" b="0" i="0" dirty="0">
                <a:solidFill>
                  <a:srgbClr val="2A2A2A"/>
                </a:solidFill>
                <a:effectLst/>
              </a:rPr>
              <a:t>76% Instagram</a:t>
            </a:r>
          </a:p>
          <a:p>
            <a:r>
              <a:rPr lang="en-US" sz="1400" dirty="0">
                <a:solidFill>
                  <a:srgbClr val="2A2A2A"/>
                </a:solidFill>
              </a:rPr>
              <a:t>75% Snapchat</a:t>
            </a:r>
          </a:p>
          <a:p>
            <a:r>
              <a:rPr lang="en-US" sz="1400" b="0" i="0" dirty="0">
                <a:solidFill>
                  <a:srgbClr val="2A2A2A"/>
                </a:solidFill>
                <a:effectLst/>
              </a:rPr>
              <a:t>55% TikTok</a:t>
            </a:r>
          </a:p>
        </p:txBody>
      </p:sp>
      <p:sp>
        <p:nvSpPr>
          <p:cNvPr id="4" name="TextBox 3">
            <a:extLst>
              <a:ext uri="{FF2B5EF4-FFF2-40B4-BE49-F238E27FC236}">
                <a16:creationId xmlns:a16="http://schemas.microsoft.com/office/drawing/2014/main" id="{5C361332-48B5-3E9D-8AD4-A156A658E434}"/>
              </a:ext>
            </a:extLst>
          </p:cNvPr>
          <p:cNvSpPr txBox="1"/>
          <p:nvPr/>
        </p:nvSpPr>
        <p:spPr>
          <a:xfrm>
            <a:off x="8392450" y="6253156"/>
            <a:ext cx="3692769" cy="276999"/>
          </a:xfrm>
          <a:prstGeom prst="rect">
            <a:avLst/>
          </a:prstGeom>
          <a:noFill/>
        </p:spPr>
        <p:txBody>
          <a:bodyPr wrap="square" rtlCol="0">
            <a:spAutoFit/>
          </a:bodyPr>
          <a:lstStyle/>
          <a:p>
            <a:r>
              <a:rPr lang="en-US" sz="1200" dirty="0"/>
              <a:t>*Stats according to Pew Research Center, 2022. </a:t>
            </a:r>
          </a:p>
        </p:txBody>
      </p:sp>
    </p:spTree>
    <p:extLst>
      <p:ext uri="{BB962C8B-B14F-4D97-AF65-F5344CB8AC3E}">
        <p14:creationId xmlns:p14="http://schemas.microsoft.com/office/powerpoint/2010/main" val="292060864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B2B1F0-0DD6-4744-9A46-7A344FB48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0B5DEA-ADF6-4BA5-9307-147F0A468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8680" y="2898648"/>
            <a:ext cx="1050645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2783982"/>
            <a:ext cx="1873457"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783CE24F-146C-D58C-A6CD-94FFEF0C6666}"/>
              </a:ext>
            </a:extLst>
          </p:cNvPr>
          <p:cNvSpPr>
            <a:spLocks noGrp="1"/>
          </p:cNvSpPr>
          <p:nvPr>
            <p:ph idx="1"/>
          </p:nvPr>
        </p:nvSpPr>
        <p:spPr>
          <a:xfrm>
            <a:off x="841248" y="3226809"/>
            <a:ext cx="10509504" cy="2905686"/>
          </a:xfrm>
        </p:spPr>
        <p:txBody>
          <a:bodyPr>
            <a:normAutofit/>
          </a:bodyPr>
          <a:lstStyle/>
          <a:p>
            <a:pPr marL="0" indent="0">
              <a:buNone/>
            </a:pPr>
            <a:r>
              <a:rPr lang="en-US" sz="2000" dirty="0">
                <a:latin typeface="+mj-lt"/>
              </a:rPr>
              <a:t>4</a:t>
            </a:r>
            <a:r>
              <a:rPr lang="en-US" sz="2000" b="0" i="0" dirty="0">
                <a:effectLst/>
                <a:latin typeface="+mj-lt"/>
              </a:rPr>
              <a:t>9% of Facebook users visit the </a:t>
            </a:r>
            <a:r>
              <a:rPr lang="en-US" sz="2000" b="0" dirty="0">
                <a:effectLst/>
                <a:latin typeface="+mj-lt"/>
              </a:rPr>
              <a:t>site </a:t>
            </a:r>
            <a:r>
              <a:rPr lang="en-US" sz="2000" b="0" i="1" u="sng" dirty="0">
                <a:effectLst/>
                <a:latin typeface="+mj-lt"/>
              </a:rPr>
              <a:t>multiple times a day.</a:t>
            </a:r>
            <a:r>
              <a:rPr lang="en-US" sz="2000" b="0" dirty="0">
                <a:effectLst/>
                <a:latin typeface="+mj-lt"/>
              </a:rPr>
              <a:t> </a:t>
            </a:r>
          </a:p>
          <a:p>
            <a:r>
              <a:rPr lang="en-US" sz="2000" dirty="0">
                <a:latin typeface="+mj-lt"/>
              </a:rPr>
              <a:t>45% Snapchat</a:t>
            </a:r>
          </a:p>
          <a:p>
            <a:r>
              <a:rPr lang="en-US" sz="2000" b="0" i="0" dirty="0">
                <a:effectLst/>
                <a:latin typeface="+mj-lt"/>
              </a:rPr>
              <a:t>38% I</a:t>
            </a:r>
            <a:r>
              <a:rPr lang="en-US" sz="2000" dirty="0">
                <a:latin typeface="+mj-lt"/>
              </a:rPr>
              <a:t>nstagram</a:t>
            </a:r>
          </a:p>
          <a:p>
            <a:pPr marL="0" indent="0">
              <a:buNone/>
            </a:pPr>
            <a:endParaRPr lang="en-US" sz="2000" dirty="0">
              <a:latin typeface="+mj-lt"/>
            </a:endParaRPr>
          </a:p>
          <a:p>
            <a:pPr marL="0" indent="0">
              <a:buNone/>
            </a:pPr>
            <a:r>
              <a:rPr lang="en-US" sz="2000" dirty="0">
                <a:latin typeface="+mj-lt"/>
              </a:rPr>
              <a:t>29% of </a:t>
            </a:r>
            <a:r>
              <a:rPr lang="en-US" sz="2000" dirty="0" err="1">
                <a:latin typeface="+mj-lt"/>
              </a:rPr>
              <a:t>Tiktokers</a:t>
            </a:r>
            <a:r>
              <a:rPr lang="en-US" sz="2000" dirty="0">
                <a:latin typeface="+mj-lt"/>
              </a:rPr>
              <a:t> open the app daily. The average </a:t>
            </a:r>
            <a:r>
              <a:rPr lang="en-US" sz="2000" dirty="0" err="1">
                <a:latin typeface="+mj-lt"/>
              </a:rPr>
              <a:t>Tiktoker</a:t>
            </a:r>
            <a:r>
              <a:rPr lang="en-US" sz="2000" dirty="0">
                <a:latin typeface="+mj-lt"/>
              </a:rPr>
              <a:t> open the app eight times a day.</a:t>
            </a:r>
          </a:p>
        </p:txBody>
      </p:sp>
      <p:sp>
        <p:nvSpPr>
          <p:cNvPr id="7" name="TextBox 6">
            <a:extLst>
              <a:ext uri="{FF2B5EF4-FFF2-40B4-BE49-F238E27FC236}">
                <a16:creationId xmlns:a16="http://schemas.microsoft.com/office/drawing/2014/main" id="{CC0B4EE4-83D1-93D1-4B16-16C74A3E3D28}"/>
              </a:ext>
            </a:extLst>
          </p:cNvPr>
          <p:cNvSpPr txBox="1"/>
          <p:nvPr/>
        </p:nvSpPr>
        <p:spPr>
          <a:xfrm>
            <a:off x="7807569" y="6222718"/>
            <a:ext cx="4289374" cy="430887"/>
          </a:xfrm>
          <a:prstGeom prst="rect">
            <a:avLst/>
          </a:prstGeom>
          <a:noFill/>
        </p:spPr>
        <p:txBody>
          <a:bodyPr wrap="square" rtlCol="0">
            <a:spAutoFit/>
          </a:bodyPr>
          <a:lstStyle/>
          <a:p>
            <a:r>
              <a:rPr lang="en-US" sz="1100" dirty="0"/>
              <a:t>*Media stats according to Pew Research Center, 2022. TikTok stats from </a:t>
            </a:r>
            <a:r>
              <a:rPr lang="en-US" sz="1100" dirty="0" err="1"/>
              <a:t>Wallaroo</a:t>
            </a:r>
            <a:r>
              <a:rPr lang="en-US" sz="1100" dirty="0"/>
              <a:t> Media, 2023. </a:t>
            </a:r>
          </a:p>
        </p:txBody>
      </p:sp>
      <p:sp>
        <p:nvSpPr>
          <p:cNvPr id="20" name="TextBox 19">
            <a:extLst>
              <a:ext uri="{FF2B5EF4-FFF2-40B4-BE49-F238E27FC236}">
                <a16:creationId xmlns:a16="http://schemas.microsoft.com/office/drawing/2014/main" id="{8662B8BB-0A49-4ABD-6BAA-133BB756565B}"/>
              </a:ext>
            </a:extLst>
          </p:cNvPr>
          <p:cNvSpPr txBox="1"/>
          <p:nvPr/>
        </p:nvSpPr>
        <p:spPr>
          <a:xfrm>
            <a:off x="841248" y="1462652"/>
            <a:ext cx="9885367" cy="1015663"/>
          </a:xfrm>
          <a:prstGeom prst="rect">
            <a:avLst/>
          </a:prstGeom>
          <a:noFill/>
        </p:spPr>
        <p:txBody>
          <a:bodyPr wrap="square">
            <a:spAutoFit/>
          </a:bodyPr>
          <a:lstStyle/>
          <a:p>
            <a:r>
              <a:rPr lang="en-US" sz="6000" dirty="0">
                <a:latin typeface="+mj-lt"/>
              </a:rPr>
              <a:t>Statistics</a:t>
            </a:r>
          </a:p>
        </p:txBody>
      </p:sp>
    </p:spTree>
    <p:extLst>
      <p:ext uri="{BB962C8B-B14F-4D97-AF65-F5344CB8AC3E}">
        <p14:creationId xmlns:p14="http://schemas.microsoft.com/office/powerpoint/2010/main" val="15981724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0" name="Rectangle 1039">
            <a:extLst>
              <a:ext uri="{FF2B5EF4-FFF2-40B4-BE49-F238E27FC236}">
                <a16:creationId xmlns:a16="http://schemas.microsoft.com/office/drawing/2014/main" id="{DF44879F-6698-4394-89D4-7B3CDB92E9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2" name="!!Rectangle">
            <a:extLst>
              <a:ext uri="{FF2B5EF4-FFF2-40B4-BE49-F238E27FC236}">
                <a16:creationId xmlns:a16="http://schemas.microsoft.com/office/drawing/2014/main" id="{C65FD3B2-577C-49A0-B40E-4845C5D59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1026" name="Picture 2" descr="Social Media: how to use it safely - NCSC.GOV.UK">
            <a:extLst>
              <a:ext uri="{FF2B5EF4-FFF2-40B4-BE49-F238E27FC236}">
                <a16:creationId xmlns:a16="http://schemas.microsoft.com/office/drawing/2014/main" id="{7EF00680-FA54-620F-8480-DF9ABCE3867E}"/>
              </a:ext>
            </a:extLst>
          </p:cNvPr>
          <p:cNvPicPr>
            <a:picLocks noChangeAspect="1" noChangeArrowheads="1"/>
          </p:cNvPicPr>
          <p:nvPr/>
        </p:nvPicPr>
        <p:blipFill rotWithShape="1">
          <a:blip r:embed="rId3">
            <a:alphaModFix amt="40000"/>
            <a:extLst>
              <a:ext uri="{28A0092B-C50C-407E-A947-70E740481C1C}">
                <a14:useLocalDpi xmlns:a14="http://schemas.microsoft.com/office/drawing/2010/main" val="0"/>
              </a:ext>
            </a:extLst>
          </a:blip>
          <a:srcRect t="4752" b="10979"/>
          <a:stretch/>
        </p:blipFill>
        <p:spPr bwMode="auto">
          <a:xfrm>
            <a:off x="21" y="0"/>
            <a:ext cx="12191979"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01B6E82-F2C4-6ED5-FF36-E8EFEE71A8E3}"/>
              </a:ext>
            </a:extLst>
          </p:cNvPr>
          <p:cNvSpPr>
            <a:spLocks noGrp="1"/>
          </p:cNvSpPr>
          <p:nvPr>
            <p:ph type="title"/>
          </p:nvPr>
        </p:nvSpPr>
        <p:spPr>
          <a:xfrm>
            <a:off x="841248" y="426720"/>
            <a:ext cx="10506456" cy="1919141"/>
          </a:xfrm>
        </p:spPr>
        <p:txBody>
          <a:bodyPr anchor="b">
            <a:normAutofit/>
          </a:bodyPr>
          <a:lstStyle/>
          <a:p>
            <a:r>
              <a:rPr lang="en-US" sz="5100">
                <a:solidFill>
                  <a:srgbClr val="FFFFFF"/>
                </a:solidFill>
              </a:rPr>
              <a:t>The Appeal &amp; How Social Media Promotes Addictive Behavior</a:t>
            </a:r>
          </a:p>
        </p:txBody>
      </p:sp>
      <p:sp>
        <p:nvSpPr>
          <p:cNvPr id="1044" name="Rectangle 1043">
            <a:extLst>
              <a:ext uri="{FF2B5EF4-FFF2-40B4-BE49-F238E27FC236}">
                <a16:creationId xmlns:a16="http://schemas.microsoft.com/office/drawing/2014/main" id="{7A0B5DEA-ADF6-4BA5-9307-147F0A468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8680" y="2898648"/>
            <a:ext cx="10506456" cy="18288"/>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6" name="Rectangle 1045">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2783982"/>
            <a:ext cx="1873457" cy="137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D50071E-44BB-207B-7C37-3ABF04B754CE}"/>
              </a:ext>
            </a:extLst>
          </p:cNvPr>
          <p:cNvSpPr>
            <a:spLocks noGrp="1"/>
          </p:cNvSpPr>
          <p:nvPr>
            <p:ph idx="1"/>
          </p:nvPr>
        </p:nvSpPr>
        <p:spPr>
          <a:xfrm>
            <a:off x="841248" y="3337269"/>
            <a:ext cx="10509504" cy="2905686"/>
          </a:xfrm>
        </p:spPr>
        <p:txBody>
          <a:bodyPr>
            <a:normAutofit fontScale="92500" lnSpcReduction="10000"/>
          </a:bodyPr>
          <a:lstStyle/>
          <a:p>
            <a:pPr>
              <a:lnSpc>
                <a:spcPct val="100000"/>
              </a:lnSpc>
            </a:pPr>
            <a:r>
              <a:rPr lang="en-US" sz="1400" dirty="0">
                <a:solidFill>
                  <a:srgbClr val="FFFFFF"/>
                </a:solidFill>
              </a:rPr>
              <a:t>Everybody’s an influencer</a:t>
            </a:r>
          </a:p>
          <a:p>
            <a:pPr>
              <a:lnSpc>
                <a:spcPct val="100000"/>
              </a:lnSpc>
            </a:pPr>
            <a:r>
              <a:rPr lang="en-US" sz="1400" dirty="0">
                <a:solidFill>
                  <a:srgbClr val="FFFFFF"/>
                </a:solidFill>
              </a:rPr>
              <a:t>“Going viral”</a:t>
            </a:r>
          </a:p>
          <a:p>
            <a:pPr marL="150876" indent="-150876" defTabSz="603504">
              <a:lnSpc>
                <a:spcPct val="100000"/>
              </a:lnSpc>
              <a:spcBef>
                <a:spcPts val="660"/>
              </a:spcBef>
            </a:pPr>
            <a:r>
              <a:rPr lang="en-US" sz="1400" kern="1200" dirty="0">
                <a:solidFill>
                  <a:srgbClr val="FFFFFF"/>
                </a:solidFill>
                <a:latin typeface="+mn-lt"/>
                <a:ea typeface="+mn-ea"/>
                <a:cs typeface="+mn-cs"/>
              </a:rPr>
              <a:t>Short, high-quality videos</a:t>
            </a:r>
          </a:p>
          <a:p>
            <a:pPr marL="150876" indent="-150876" defTabSz="603504">
              <a:lnSpc>
                <a:spcPct val="100000"/>
              </a:lnSpc>
              <a:spcBef>
                <a:spcPts val="660"/>
              </a:spcBef>
            </a:pPr>
            <a:r>
              <a:rPr lang="en-US" sz="1400" kern="1200" dirty="0">
                <a:solidFill>
                  <a:srgbClr val="FFFFFF"/>
                </a:solidFill>
                <a:latin typeface="+mn-lt"/>
                <a:ea typeface="+mn-ea"/>
                <a:cs typeface="+mn-cs"/>
              </a:rPr>
              <a:t>Multiple tabs/pages</a:t>
            </a:r>
          </a:p>
          <a:p>
            <a:pPr marL="150876" indent="-150876" defTabSz="603504">
              <a:lnSpc>
                <a:spcPct val="100000"/>
              </a:lnSpc>
              <a:spcBef>
                <a:spcPts val="660"/>
              </a:spcBef>
            </a:pPr>
            <a:r>
              <a:rPr lang="en-US" sz="1400" kern="1200" dirty="0">
                <a:solidFill>
                  <a:srgbClr val="FFFFFF"/>
                </a:solidFill>
                <a:latin typeface="+mn-lt"/>
                <a:ea typeface="+mn-ea"/>
                <a:cs typeface="+mn-cs"/>
              </a:rPr>
              <a:t>Colorful, loud, distracting</a:t>
            </a:r>
          </a:p>
          <a:p>
            <a:pPr marL="150876" indent="-150876" defTabSz="603504">
              <a:lnSpc>
                <a:spcPct val="100000"/>
              </a:lnSpc>
              <a:spcBef>
                <a:spcPts val="660"/>
              </a:spcBef>
            </a:pPr>
            <a:r>
              <a:rPr lang="en-US" sz="1400" kern="1200" dirty="0">
                <a:solidFill>
                  <a:srgbClr val="FFFFFF"/>
                </a:solidFill>
                <a:latin typeface="+mn-lt"/>
                <a:ea typeface="+mn-ea"/>
                <a:cs typeface="+mn-cs"/>
              </a:rPr>
              <a:t>Anti-climactic content with high suspense</a:t>
            </a:r>
          </a:p>
          <a:p>
            <a:pPr marL="150876" indent="-150876" defTabSz="603504">
              <a:lnSpc>
                <a:spcPct val="100000"/>
              </a:lnSpc>
              <a:spcBef>
                <a:spcPts val="660"/>
              </a:spcBef>
            </a:pPr>
            <a:r>
              <a:rPr lang="en-US" sz="1400" kern="1200" dirty="0">
                <a:solidFill>
                  <a:srgbClr val="FFFFFF"/>
                </a:solidFill>
                <a:latin typeface="+mn-lt"/>
                <a:ea typeface="+mn-ea"/>
                <a:cs typeface="+mn-cs"/>
              </a:rPr>
              <a:t>“Necessary” notifications</a:t>
            </a:r>
          </a:p>
          <a:p>
            <a:pPr marL="452628" lvl="1" indent="-150876" defTabSz="603504">
              <a:lnSpc>
                <a:spcPct val="100000"/>
              </a:lnSpc>
              <a:spcBef>
                <a:spcPts val="330"/>
              </a:spcBef>
            </a:pPr>
            <a:r>
              <a:rPr lang="en-US" sz="1400" kern="1200" dirty="0">
                <a:solidFill>
                  <a:srgbClr val="FFFFFF"/>
                </a:solidFill>
                <a:latin typeface="+mn-lt"/>
                <a:ea typeface="+mn-ea"/>
                <a:cs typeface="+mn-cs"/>
              </a:rPr>
              <a:t>Direct messages, “your friend shared…”, </a:t>
            </a:r>
          </a:p>
          <a:p>
            <a:pPr marL="150876" indent="-150876" defTabSz="603504">
              <a:lnSpc>
                <a:spcPct val="100000"/>
              </a:lnSpc>
              <a:spcBef>
                <a:spcPts val="660"/>
              </a:spcBef>
            </a:pPr>
            <a:r>
              <a:rPr lang="en-US" sz="1400" kern="1200" dirty="0">
                <a:solidFill>
                  <a:srgbClr val="FFFFFF"/>
                </a:solidFill>
                <a:latin typeface="+mn-lt"/>
                <a:ea typeface="+mn-ea"/>
                <a:cs typeface="+mn-cs"/>
              </a:rPr>
              <a:t>CTAs</a:t>
            </a:r>
          </a:p>
          <a:p>
            <a:pPr marL="452628" lvl="1" indent="-150876" defTabSz="603504">
              <a:lnSpc>
                <a:spcPct val="100000"/>
              </a:lnSpc>
              <a:spcBef>
                <a:spcPts val="330"/>
              </a:spcBef>
            </a:pPr>
            <a:r>
              <a:rPr lang="en-US" sz="1400" kern="1200" dirty="0">
                <a:solidFill>
                  <a:srgbClr val="FFFFFF"/>
                </a:solidFill>
                <a:latin typeface="+mn-lt"/>
                <a:ea typeface="+mn-ea"/>
                <a:cs typeface="+mn-cs"/>
              </a:rPr>
              <a:t>“Tag someone who does this”, “Share with a friend”, “Follow for more…”</a:t>
            </a:r>
          </a:p>
          <a:p>
            <a:pPr marL="150876" indent="-150876" defTabSz="603504">
              <a:lnSpc>
                <a:spcPct val="100000"/>
              </a:lnSpc>
              <a:spcBef>
                <a:spcPts val="660"/>
              </a:spcBef>
            </a:pPr>
            <a:r>
              <a:rPr lang="en-US" sz="1400" kern="1200" dirty="0">
                <a:solidFill>
                  <a:srgbClr val="FFFFFF"/>
                </a:solidFill>
                <a:latin typeface="+mn-lt"/>
                <a:ea typeface="+mn-ea"/>
                <a:cs typeface="+mn-cs"/>
              </a:rPr>
              <a:t>“Wait for it…”, “You won’t believe what happens at the end!”</a:t>
            </a:r>
          </a:p>
          <a:p>
            <a:pPr>
              <a:lnSpc>
                <a:spcPct val="100000"/>
              </a:lnSpc>
            </a:pPr>
            <a:endParaRPr lang="en-US" sz="1100" dirty="0">
              <a:solidFill>
                <a:srgbClr val="FFFFFF"/>
              </a:solidFill>
            </a:endParaRPr>
          </a:p>
          <a:p>
            <a:pPr>
              <a:lnSpc>
                <a:spcPct val="100000"/>
              </a:lnSpc>
            </a:pPr>
            <a:endParaRPr lang="en-US" sz="1100" dirty="0">
              <a:solidFill>
                <a:srgbClr val="FFFFFF"/>
              </a:solidFill>
            </a:endParaRPr>
          </a:p>
        </p:txBody>
      </p:sp>
      <p:sp>
        <p:nvSpPr>
          <p:cNvPr id="4" name="TextBox 3">
            <a:extLst>
              <a:ext uri="{FF2B5EF4-FFF2-40B4-BE49-F238E27FC236}">
                <a16:creationId xmlns:a16="http://schemas.microsoft.com/office/drawing/2014/main" id="{4F40F64C-0E18-1DB4-C437-9F655507241D}"/>
              </a:ext>
            </a:extLst>
          </p:cNvPr>
          <p:cNvSpPr txBox="1"/>
          <p:nvPr/>
        </p:nvSpPr>
        <p:spPr>
          <a:xfrm>
            <a:off x="9648093" y="6442497"/>
            <a:ext cx="2766646" cy="276999"/>
          </a:xfrm>
          <a:prstGeom prst="rect">
            <a:avLst/>
          </a:prstGeom>
          <a:noFill/>
        </p:spPr>
        <p:txBody>
          <a:bodyPr wrap="square" rtlCol="0">
            <a:spAutoFit/>
          </a:bodyPr>
          <a:lstStyle/>
          <a:p>
            <a:pPr>
              <a:spcAft>
                <a:spcPts val="600"/>
              </a:spcAft>
            </a:pPr>
            <a:r>
              <a:rPr lang="en-US" sz="1200" dirty="0">
                <a:solidFill>
                  <a:schemeClr val="bg1"/>
                </a:solidFill>
              </a:rPr>
              <a:t>*Image by Ukraine, 2019.</a:t>
            </a:r>
          </a:p>
        </p:txBody>
      </p:sp>
    </p:spTree>
    <p:extLst>
      <p:ext uri="{BB962C8B-B14F-4D97-AF65-F5344CB8AC3E}">
        <p14:creationId xmlns:p14="http://schemas.microsoft.com/office/powerpoint/2010/main" val="108695890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9">
            <a:extLst>
              <a:ext uri="{FF2B5EF4-FFF2-40B4-BE49-F238E27FC236}">
                <a16:creationId xmlns:a16="http://schemas.microsoft.com/office/drawing/2014/main" id="{2D6FBB9D-1CAA-4D05-AB33-BABDFE17B8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Rectangle 11">
            <a:extLst>
              <a:ext uri="{FF2B5EF4-FFF2-40B4-BE49-F238E27FC236}">
                <a16:creationId xmlns:a16="http://schemas.microsoft.com/office/drawing/2014/main" id="{04727B71-B4B6-4823-80A1-68C40B475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13">
            <a:extLst>
              <a:ext uri="{FF2B5EF4-FFF2-40B4-BE49-F238E27FC236}">
                <a16:creationId xmlns:a16="http://schemas.microsoft.com/office/drawing/2014/main" id="{79A6DB05-9FB5-4B07-8675-74C23D4FD8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6" name="Rectangle 15">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Freeform: Shape 17">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8" name="Freeform: Shape 19">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8F0D25A-86C3-52DF-105E-38BF2D75CC5B}"/>
              </a:ext>
            </a:extLst>
          </p:cNvPr>
          <p:cNvSpPr>
            <a:spLocks noGrp="1"/>
          </p:cNvSpPr>
          <p:nvPr>
            <p:ph type="ctrTitle"/>
          </p:nvPr>
        </p:nvSpPr>
        <p:spPr>
          <a:xfrm>
            <a:off x="621792" y="1161288"/>
            <a:ext cx="3602736" cy="4526280"/>
          </a:xfrm>
        </p:spPr>
        <p:txBody>
          <a:bodyPr vert="horz" lIns="91440" tIns="45720" rIns="91440" bIns="45720" rtlCol="0" anchor="ctr">
            <a:normAutofit/>
          </a:bodyPr>
          <a:lstStyle/>
          <a:p>
            <a:r>
              <a:rPr lang="en-US" sz="5000" dirty="0"/>
              <a:t>Doom-Scrolling</a:t>
            </a:r>
          </a:p>
        </p:txBody>
      </p:sp>
      <p:sp>
        <p:nvSpPr>
          <p:cNvPr id="22" name="Rectangle 21">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335BE2D0-4918-DD3C-E902-05637EEC4C57}"/>
              </a:ext>
            </a:extLst>
          </p:cNvPr>
          <p:cNvSpPr>
            <a:spLocks noGrp="1"/>
          </p:cNvSpPr>
          <p:nvPr>
            <p:ph type="subTitle" idx="1"/>
          </p:nvPr>
        </p:nvSpPr>
        <p:spPr>
          <a:xfrm>
            <a:off x="5312664" y="2562231"/>
            <a:ext cx="6046931" cy="1724394"/>
          </a:xfrm>
        </p:spPr>
        <p:txBody>
          <a:bodyPr>
            <a:normAutofit/>
          </a:bodyPr>
          <a:lstStyle/>
          <a:p>
            <a:pPr defTabSz="493776">
              <a:lnSpc>
                <a:spcPct val="100000"/>
              </a:lnSpc>
              <a:spcBef>
                <a:spcPts val="540"/>
              </a:spcBef>
            </a:pPr>
            <a:r>
              <a:rPr lang="en-US" sz="2500" kern="1200" dirty="0">
                <a:solidFill>
                  <a:srgbClr val="212121"/>
                </a:solidFill>
                <a:latin typeface="+mn-lt"/>
                <a:ea typeface="+mn-ea"/>
                <a:cs typeface="+mn-cs"/>
              </a:rPr>
              <a:t>“A vicious cycle in which users find themselves get stuck in a pattern of seeking negative information no matter how bad the news is.”</a:t>
            </a:r>
            <a:endParaRPr lang="en-US" sz="2500" kern="1200" dirty="0">
              <a:solidFill>
                <a:schemeClr val="tx1"/>
              </a:solidFill>
              <a:latin typeface="+mn-lt"/>
              <a:ea typeface="+mn-ea"/>
              <a:cs typeface="+mn-cs"/>
            </a:endParaRPr>
          </a:p>
          <a:p>
            <a:pPr>
              <a:lnSpc>
                <a:spcPct val="100000"/>
              </a:lnSpc>
            </a:pPr>
            <a:endParaRPr lang="en-US" dirty="0"/>
          </a:p>
        </p:txBody>
      </p:sp>
      <p:sp>
        <p:nvSpPr>
          <p:cNvPr id="4" name="TextBox 3">
            <a:extLst>
              <a:ext uri="{FF2B5EF4-FFF2-40B4-BE49-F238E27FC236}">
                <a16:creationId xmlns:a16="http://schemas.microsoft.com/office/drawing/2014/main" id="{A3CE1FB8-30E7-EFA0-AA65-4FD2BD256D67}"/>
              </a:ext>
            </a:extLst>
          </p:cNvPr>
          <p:cNvSpPr txBox="1"/>
          <p:nvPr/>
        </p:nvSpPr>
        <p:spPr>
          <a:xfrm>
            <a:off x="9659815" y="6453159"/>
            <a:ext cx="2426059" cy="276999"/>
          </a:xfrm>
          <a:prstGeom prst="rect">
            <a:avLst/>
          </a:prstGeom>
          <a:noFill/>
        </p:spPr>
        <p:txBody>
          <a:bodyPr wrap="square" rtlCol="0">
            <a:spAutoFit/>
          </a:bodyPr>
          <a:lstStyle/>
          <a:p>
            <a:pPr defTabSz="493776">
              <a:spcAft>
                <a:spcPts val="600"/>
              </a:spcAft>
            </a:pPr>
            <a:r>
              <a:rPr lang="en-US" sz="1200" kern="1200" dirty="0">
                <a:solidFill>
                  <a:schemeClr val="tx1"/>
                </a:solidFill>
                <a:latin typeface="+mn-lt"/>
                <a:ea typeface="+mn-ea"/>
                <a:cs typeface="+mn-cs"/>
              </a:rPr>
              <a:t>Definition from </a:t>
            </a:r>
            <a:r>
              <a:rPr lang="en-US" sz="1200" kern="1200" dirty="0" err="1">
                <a:solidFill>
                  <a:schemeClr val="tx1"/>
                </a:solidFill>
                <a:latin typeface="+mn-lt"/>
                <a:ea typeface="+mn-ea"/>
                <a:cs typeface="+mn-cs"/>
              </a:rPr>
              <a:t>Seydi</a:t>
            </a:r>
            <a:r>
              <a:rPr lang="en-US" sz="1200" kern="1200" dirty="0">
                <a:solidFill>
                  <a:schemeClr val="tx1"/>
                </a:solidFill>
                <a:latin typeface="+mn-lt"/>
                <a:ea typeface="+mn-ea"/>
                <a:cs typeface="+mn-cs"/>
              </a:rPr>
              <a:t> et al, 2022</a:t>
            </a:r>
            <a:endParaRPr lang="en-US" sz="1200" dirty="0"/>
          </a:p>
        </p:txBody>
      </p:sp>
    </p:spTree>
    <p:extLst>
      <p:ext uri="{BB962C8B-B14F-4D97-AF65-F5344CB8AC3E}">
        <p14:creationId xmlns:p14="http://schemas.microsoft.com/office/powerpoint/2010/main" val="20235306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A profile of social media addiction – The Observer">
            <a:extLst>
              <a:ext uri="{FF2B5EF4-FFF2-40B4-BE49-F238E27FC236}">
                <a16:creationId xmlns:a16="http://schemas.microsoft.com/office/drawing/2014/main" id="{71F55103-F1BE-40E4-4E8E-E917E2E20E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038" r="-1" b="-1"/>
          <a:stretch/>
        </p:blipFill>
        <p:spPr bwMode="auto">
          <a:xfrm>
            <a:off x="3767697" y="10"/>
            <a:ext cx="866953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8A6DB0E6-E65F-4229-A5A0-2500203B6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DFFEC7C-0262-153F-E40D-98E9F5F6BBDA}"/>
              </a:ext>
            </a:extLst>
          </p:cNvPr>
          <p:cNvSpPr>
            <a:spLocks noGrp="1"/>
          </p:cNvSpPr>
          <p:nvPr>
            <p:ph type="title"/>
          </p:nvPr>
        </p:nvSpPr>
        <p:spPr>
          <a:xfrm>
            <a:off x="371094" y="1161288"/>
            <a:ext cx="6252444" cy="1124712"/>
          </a:xfrm>
        </p:spPr>
        <p:txBody>
          <a:bodyPr anchor="b">
            <a:noAutofit/>
          </a:bodyPr>
          <a:lstStyle/>
          <a:p>
            <a:r>
              <a:rPr lang="en-US" dirty="0"/>
              <a:t>Consequences</a:t>
            </a:r>
          </a:p>
        </p:txBody>
      </p:sp>
      <p:sp>
        <p:nvSpPr>
          <p:cNvPr id="2059" name="Rectangle 2058">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61" name="Rectangle 2060">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01F5570-9EBD-3E19-80A5-BC8A526B8C7C}"/>
              </a:ext>
            </a:extLst>
          </p:cNvPr>
          <p:cNvSpPr>
            <a:spLocks noGrp="1"/>
          </p:cNvSpPr>
          <p:nvPr>
            <p:ph idx="1"/>
          </p:nvPr>
        </p:nvSpPr>
        <p:spPr>
          <a:xfrm>
            <a:off x="371093" y="2718054"/>
            <a:ext cx="5631121" cy="3207258"/>
          </a:xfrm>
        </p:spPr>
        <p:txBody>
          <a:bodyPr anchor="t">
            <a:normAutofit/>
          </a:bodyPr>
          <a:lstStyle/>
          <a:p>
            <a:pPr marL="0" indent="0">
              <a:lnSpc>
                <a:spcPct val="100000"/>
              </a:lnSpc>
              <a:buNone/>
            </a:pPr>
            <a:r>
              <a:rPr lang="en-US" sz="2000" dirty="0"/>
              <a:t>Mental health: </a:t>
            </a:r>
          </a:p>
          <a:p>
            <a:pPr>
              <a:lnSpc>
                <a:spcPct val="100000"/>
              </a:lnSpc>
            </a:pPr>
            <a:r>
              <a:rPr lang="en-US" sz="1400" dirty="0"/>
              <a:t>Short, dramatic entertainment and distracting formatting shortens attention spans.</a:t>
            </a:r>
          </a:p>
          <a:p>
            <a:pPr>
              <a:lnSpc>
                <a:spcPct val="100000"/>
              </a:lnSpc>
            </a:pPr>
            <a:r>
              <a:rPr lang="en-US" sz="1400" dirty="0"/>
              <a:t>Constant awareness to news and the lives of loved ones increases stress and anxiety.</a:t>
            </a:r>
          </a:p>
          <a:p>
            <a:pPr>
              <a:lnSpc>
                <a:spcPct val="100000"/>
              </a:lnSpc>
            </a:pPr>
            <a:r>
              <a:rPr lang="en-US" sz="1400" dirty="0"/>
              <a:t>Other mental health damages such as loneliness, depression, suicidal thoughts.</a:t>
            </a:r>
          </a:p>
          <a:p>
            <a:pPr marL="0" indent="0">
              <a:lnSpc>
                <a:spcPct val="100000"/>
              </a:lnSpc>
              <a:buNone/>
            </a:pPr>
            <a:r>
              <a:rPr lang="en-US" sz="2000" dirty="0"/>
              <a:t>Social:</a:t>
            </a:r>
          </a:p>
          <a:p>
            <a:pPr>
              <a:lnSpc>
                <a:spcPct val="100000"/>
              </a:lnSpc>
            </a:pPr>
            <a:r>
              <a:rPr lang="en-US" sz="1400" dirty="0"/>
              <a:t>Distracts from work</a:t>
            </a:r>
          </a:p>
          <a:p>
            <a:pPr>
              <a:lnSpc>
                <a:spcPct val="100000"/>
              </a:lnSpc>
            </a:pPr>
            <a:r>
              <a:rPr lang="en-US" sz="1400" dirty="0"/>
              <a:t>Disrupts relationships with loved ones (IRL!)</a:t>
            </a:r>
          </a:p>
        </p:txBody>
      </p:sp>
      <p:sp>
        <p:nvSpPr>
          <p:cNvPr id="4" name="TextBox 3">
            <a:extLst>
              <a:ext uri="{FF2B5EF4-FFF2-40B4-BE49-F238E27FC236}">
                <a16:creationId xmlns:a16="http://schemas.microsoft.com/office/drawing/2014/main" id="{CB386409-21E6-202E-E94F-F54B02C4E149}"/>
              </a:ext>
            </a:extLst>
          </p:cNvPr>
          <p:cNvSpPr txBox="1"/>
          <p:nvPr/>
        </p:nvSpPr>
        <p:spPr>
          <a:xfrm>
            <a:off x="102420" y="6266114"/>
            <a:ext cx="3270739" cy="538609"/>
          </a:xfrm>
          <a:prstGeom prst="rect">
            <a:avLst/>
          </a:prstGeom>
          <a:noFill/>
        </p:spPr>
        <p:txBody>
          <a:bodyPr wrap="square" rtlCol="0">
            <a:spAutoFit/>
          </a:bodyPr>
          <a:lstStyle/>
          <a:p>
            <a:pPr>
              <a:spcAft>
                <a:spcPts val="600"/>
              </a:spcAft>
            </a:pPr>
            <a:r>
              <a:rPr lang="en-US" sz="1200" dirty="0"/>
              <a:t>*Mental health stats from </a:t>
            </a:r>
            <a:r>
              <a:rPr lang="en-US" sz="1200" dirty="0" err="1"/>
              <a:t>HelpGuide</a:t>
            </a:r>
            <a:r>
              <a:rPr lang="en-US" sz="1200" dirty="0"/>
              <a:t>,  2023.</a:t>
            </a:r>
          </a:p>
          <a:p>
            <a:pPr>
              <a:spcAft>
                <a:spcPts val="600"/>
              </a:spcAft>
            </a:pPr>
            <a:r>
              <a:rPr lang="en-US" sz="1200" dirty="0"/>
              <a:t>*Image by </a:t>
            </a:r>
            <a:r>
              <a:rPr lang="en-US" sz="1200" dirty="0" err="1"/>
              <a:t>Salsbury</a:t>
            </a:r>
            <a:r>
              <a:rPr lang="en-US" sz="1200" dirty="0"/>
              <a:t>, 2021.</a:t>
            </a:r>
          </a:p>
        </p:txBody>
      </p:sp>
    </p:spTree>
    <p:extLst>
      <p:ext uri="{BB962C8B-B14F-4D97-AF65-F5344CB8AC3E}">
        <p14:creationId xmlns:p14="http://schemas.microsoft.com/office/powerpoint/2010/main" val="336608260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90D01200-0224-43C5-AB38-FB4D16B73F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804D04-2FCD-2B05-6619-DCD352A12918}"/>
              </a:ext>
            </a:extLst>
          </p:cNvPr>
          <p:cNvSpPr>
            <a:spLocks noGrp="1"/>
          </p:cNvSpPr>
          <p:nvPr>
            <p:ph type="title"/>
          </p:nvPr>
        </p:nvSpPr>
        <p:spPr>
          <a:xfrm>
            <a:off x="612648" y="1078992"/>
            <a:ext cx="6268770" cy="1536192"/>
          </a:xfrm>
        </p:spPr>
        <p:txBody>
          <a:bodyPr anchor="b">
            <a:noAutofit/>
          </a:bodyPr>
          <a:lstStyle/>
          <a:p>
            <a:r>
              <a:rPr lang="en-US" dirty="0"/>
              <a:t>From </a:t>
            </a:r>
            <a:r>
              <a:rPr lang="en-US" dirty="0" err="1"/>
              <a:t>SixDegrees</a:t>
            </a:r>
            <a:r>
              <a:rPr lang="en-US" dirty="0"/>
              <a:t> to Facebook: How Did We Get Here?</a:t>
            </a:r>
          </a:p>
        </p:txBody>
      </p:sp>
      <p:sp>
        <p:nvSpPr>
          <p:cNvPr id="4105" name="Rectangle 4104">
            <a:extLst>
              <a:ext uri="{FF2B5EF4-FFF2-40B4-BE49-F238E27FC236}">
                <a16:creationId xmlns:a16="http://schemas.microsoft.com/office/drawing/2014/main" id="{728A44A4-A002-4A88-9FC9-1D0566C97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53202" y="363389"/>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07" name="Rectangle 4106">
            <a:extLst>
              <a:ext uri="{FF2B5EF4-FFF2-40B4-BE49-F238E27FC236}">
                <a16:creationId xmlns:a16="http://schemas.microsoft.com/office/drawing/2014/main" id="{3E7D5C7B-DD16-401B-85CE-4AAA2A4F5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6"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F62A005-B730-1AA1-3DE1-4E40418CC800}"/>
              </a:ext>
            </a:extLst>
          </p:cNvPr>
          <p:cNvSpPr>
            <a:spLocks noGrp="1"/>
          </p:cNvSpPr>
          <p:nvPr>
            <p:ph idx="1"/>
          </p:nvPr>
        </p:nvSpPr>
        <p:spPr>
          <a:xfrm>
            <a:off x="612648" y="3355848"/>
            <a:ext cx="6421170" cy="3242838"/>
          </a:xfrm>
        </p:spPr>
        <p:txBody>
          <a:bodyPr>
            <a:noAutofit/>
          </a:bodyPr>
          <a:lstStyle/>
          <a:p>
            <a:pPr marL="0" indent="0">
              <a:lnSpc>
                <a:spcPct val="100000"/>
              </a:lnSpc>
              <a:buNone/>
            </a:pPr>
            <a:r>
              <a:rPr lang="en-US" sz="1500" dirty="0"/>
              <a:t>Social media has only been around as long as the internet. </a:t>
            </a:r>
          </a:p>
          <a:p>
            <a:pPr marL="0" indent="0">
              <a:lnSpc>
                <a:spcPct val="100000"/>
              </a:lnSpc>
              <a:buNone/>
            </a:pPr>
            <a:endParaRPr lang="en-US" sz="1500" dirty="0"/>
          </a:p>
          <a:p>
            <a:pPr marL="0" indent="0">
              <a:lnSpc>
                <a:spcPct val="100000"/>
              </a:lnSpc>
              <a:buNone/>
            </a:pPr>
            <a:r>
              <a:rPr lang="en-US" sz="1500" dirty="0" err="1"/>
              <a:t>MySpace</a:t>
            </a:r>
            <a:r>
              <a:rPr lang="en-US" sz="1500" dirty="0"/>
              <a:t> launched in 2003, and Facebook famously followed the year after. Reports of addiction begun almost instantly. </a:t>
            </a:r>
          </a:p>
          <a:p>
            <a:pPr marL="0" indent="0">
              <a:lnSpc>
                <a:spcPct val="100000"/>
              </a:lnSpc>
              <a:buNone/>
            </a:pPr>
            <a:endParaRPr lang="en-US" sz="1500" dirty="0"/>
          </a:p>
          <a:p>
            <a:pPr marL="0" indent="0">
              <a:lnSpc>
                <a:spcPct val="100000"/>
              </a:lnSpc>
              <a:buNone/>
            </a:pPr>
            <a:r>
              <a:rPr lang="en-US" sz="1500" dirty="0"/>
              <a:t>Addiction stems from a form of pleasure or entertainment. Social media usage releases dopamine, the chemical responsible for reward and pleasure.</a:t>
            </a:r>
          </a:p>
          <a:p>
            <a:pPr marL="0" indent="0">
              <a:lnSpc>
                <a:spcPct val="100000"/>
              </a:lnSpc>
              <a:buNone/>
            </a:pPr>
            <a:endParaRPr lang="en-US" sz="1500" dirty="0"/>
          </a:p>
          <a:p>
            <a:pPr marL="0" indent="0">
              <a:lnSpc>
                <a:spcPct val="100000"/>
              </a:lnSpc>
              <a:buNone/>
            </a:pPr>
            <a:r>
              <a:rPr lang="en-US" sz="1500" i="1" u="sng" dirty="0"/>
              <a:t>Chronic social media usage is a substance-use disorder. </a:t>
            </a:r>
          </a:p>
        </p:txBody>
      </p:sp>
      <p:pic>
        <p:nvPicPr>
          <p:cNvPr id="4098" name="Picture 2" descr="Icon&#10;&#10;Description automatically generated">
            <a:extLst>
              <a:ext uri="{FF2B5EF4-FFF2-40B4-BE49-F238E27FC236}">
                <a16:creationId xmlns:a16="http://schemas.microsoft.com/office/drawing/2014/main" id="{279650D7-8B9C-005D-08D7-84D56201283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494066" y="1272395"/>
            <a:ext cx="4237686" cy="423768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E2BB14C-8D98-96F8-02EA-28DA211196D0}"/>
              </a:ext>
            </a:extLst>
          </p:cNvPr>
          <p:cNvSpPr txBox="1"/>
          <p:nvPr/>
        </p:nvSpPr>
        <p:spPr>
          <a:xfrm>
            <a:off x="8534400" y="6172200"/>
            <a:ext cx="3446585" cy="538609"/>
          </a:xfrm>
          <a:prstGeom prst="rect">
            <a:avLst/>
          </a:prstGeom>
          <a:noFill/>
        </p:spPr>
        <p:txBody>
          <a:bodyPr wrap="square" rtlCol="0">
            <a:spAutoFit/>
          </a:bodyPr>
          <a:lstStyle/>
          <a:p>
            <a:pPr>
              <a:spcAft>
                <a:spcPts val="600"/>
              </a:spcAft>
            </a:pPr>
            <a:r>
              <a:rPr lang="en-US" sz="1200" dirty="0"/>
              <a:t>*Dopamine definition from </a:t>
            </a:r>
            <a:r>
              <a:rPr lang="en-US" sz="1200" dirty="0" err="1"/>
              <a:t>healthdirect</a:t>
            </a:r>
            <a:r>
              <a:rPr lang="en-US" sz="1200" dirty="0"/>
              <a:t>, 2021.</a:t>
            </a:r>
          </a:p>
          <a:p>
            <a:pPr>
              <a:spcAft>
                <a:spcPts val="600"/>
              </a:spcAft>
            </a:pPr>
            <a:r>
              <a:rPr lang="en-US" sz="1200" dirty="0"/>
              <a:t>Image by </a:t>
            </a:r>
            <a:r>
              <a:rPr lang="en-US" sz="1200" dirty="0" err="1"/>
              <a:t>ZyMos</a:t>
            </a:r>
            <a:r>
              <a:rPr lang="en-US" sz="1200" dirty="0"/>
              <a:t>, 2010.</a:t>
            </a:r>
          </a:p>
        </p:txBody>
      </p:sp>
    </p:spTree>
    <p:extLst>
      <p:ext uri="{BB962C8B-B14F-4D97-AF65-F5344CB8AC3E}">
        <p14:creationId xmlns:p14="http://schemas.microsoft.com/office/powerpoint/2010/main" val="6405863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a:extLst>
              <a:ext uri="{FF2B5EF4-FFF2-40B4-BE49-F238E27FC236}">
                <a16:creationId xmlns:a16="http://schemas.microsoft.com/office/drawing/2014/main" id="{7C432AFE-B3D2-4BFF-BF8F-96C27AFF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Every “chronically online” conversation is the same - Vox">
            <a:extLst>
              <a:ext uri="{FF2B5EF4-FFF2-40B4-BE49-F238E27FC236}">
                <a16:creationId xmlns:a16="http://schemas.microsoft.com/office/drawing/2014/main" id="{54F7422D-6AB7-F697-5CBD-30FD9DDED6E5}"/>
              </a:ext>
            </a:extLst>
          </p:cNvPr>
          <p:cNvPicPr>
            <a:picLocks noChangeAspect="1" noChangeArrowheads="1"/>
          </p:cNvPicPr>
          <p:nvPr/>
        </p:nvPicPr>
        <p:blipFill rotWithShape="1">
          <a:blip r:embed="rId2">
            <a:alphaModFix amt="40000"/>
            <a:extLst>
              <a:ext uri="{28A0092B-C50C-407E-A947-70E740481C1C}">
                <a14:useLocalDpi xmlns:a14="http://schemas.microsoft.com/office/drawing/2010/main" val="0"/>
              </a:ext>
            </a:extLst>
          </a:blip>
          <a:srcRect t="5554" b="10177"/>
          <a:stretch/>
        </p:blipFill>
        <p:spPr bwMode="auto">
          <a:xfrm>
            <a:off x="20" y="10"/>
            <a:ext cx="1219199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702CBB7-A895-8024-489B-C6BDC8AF6CBC}"/>
              </a:ext>
            </a:extLst>
          </p:cNvPr>
          <p:cNvSpPr>
            <a:spLocks noGrp="1"/>
          </p:cNvSpPr>
          <p:nvPr>
            <p:ph type="title"/>
          </p:nvPr>
        </p:nvSpPr>
        <p:spPr>
          <a:xfrm>
            <a:off x="841249" y="941831"/>
            <a:ext cx="10506456" cy="3032291"/>
          </a:xfrm>
        </p:spPr>
        <p:txBody>
          <a:bodyPr vert="horz" lIns="91440" tIns="45720" rIns="91440" bIns="45720" rtlCol="0" anchor="b">
            <a:noAutofit/>
          </a:bodyPr>
          <a:lstStyle/>
          <a:p>
            <a:pPr marL="0" indent="0"/>
            <a:r>
              <a:rPr lang="en-US" sz="3000" b="1" dirty="0"/>
              <a:t>The idea that social media can be addictive is relatively new. However, the amount of people now reporting addiction is overwhelming. </a:t>
            </a:r>
            <a:br>
              <a:rPr lang="en-US" sz="3000" dirty="0"/>
            </a:br>
            <a:br>
              <a:rPr lang="en-US" sz="3000" b="0" i="1" u="sng" dirty="0">
                <a:effectLst/>
              </a:rPr>
            </a:br>
            <a:endParaRPr lang="en-US" sz="3000" dirty="0"/>
          </a:p>
        </p:txBody>
      </p:sp>
      <p:sp>
        <p:nvSpPr>
          <p:cNvPr id="35" name="Rectangle 27">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29">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Content Placeholder 22">
            <a:extLst>
              <a:ext uri="{FF2B5EF4-FFF2-40B4-BE49-F238E27FC236}">
                <a16:creationId xmlns:a16="http://schemas.microsoft.com/office/drawing/2014/main" id="{A46AACD1-E8F3-C5A1-2F08-265183C4E160}"/>
              </a:ext>
            </a:extLst>
          </p:cNvPr>
          <p:cNvSpPr>
            <a:spLocks noGrp="1"/>
          </p:cNvSpPr>
          <p:nvPr>
            <p:ph idx="1"/>
          </p:nvPr>
        </p:nvSpPr>
        <p:spPr>
          <a:xfrm>
            <a:off x="841248" y="3502152"/>
            <a:ext cx="10506456" cy="2670048"/>
          </a:xfrm>
        </p:spPr>
        <p:txBody>
          <a:bodyPr>
            <a:normAutofit/>
          </a:bodyPr>
          <a:lstStyle/>
          <a:p>
            <a:pPr marL="0" indent="0">
              <a:buNone/>
            </a:pPr>
            <a:r>
              <a:rPr lang="en-US" sz="3000" b="1" i="1" u="sng" dirty="0">
                <a:effectLst/>
              </a:rPr>
              <a:t>40% of users ages 18-22 in 2019 reported feeling addicted to social media.</a:t>
            </a:r>
            <a:endParaRPr lang="en-US" sz="3000" b="1" dirty="0"/>
          </a:p>
        </p:txBody>
      </p:sp>
      <p:sp>
        <p:nvSpPr>
          <p:cNvPr id="6" name="TextBox 5">
            <a:extLst>
              <a:ext uri="{FF2B5EF4-FFF2-40B4-BE49-F238E27FC236}">
                <a16:creationId xmlns:a16="http://schemas.microsoft.com/office/drawing/2014/main" id="{1EA15C0E-7CD7-F3DF-C922-AFFB23123F58}"/>
              </a:ext>
            </a:extLst>
          </p:cNvPr>
          <p:cNvSpPr txBox="1"/>
          <p:nvPr/>
        </p:nvSpPr>
        <p:spPr>
          <a:xfrm>
            <a:off x="7584830" y="6258671"/>
            <a:ext cx="4712677" cy="307777"/>
          </a:xfrm>
          <a:prstGeom prst="rect">
            <a:avLst/>
          </a:prstGeom>
          <a:noFill/>
        </p:spPr>
        <p:txBody>
          <a:bodyPr wrap="square">
            <a:spAutoFit/>
          </a:bodyPr>
          <a:lstStyle/>
          <a:p>
            <a:r>
              <a:rPr lang="en-US" sz="1400" dirty="0"/>
              <a:t>Age stats from Statista, 2022. Photo by Jennings, 2022.</a:t>
            </a:r>
          </a:p>
        </p:txBody>
      </p:sp>
    </p:spTree>
    <p:extLst>
      <p:ext uri="{BB962C8B-B14F-4D97-AF65-F5344CB8AC3E}">
        <p14:creationId xmlns:p14="http://schemas.microsoft.com/office/powerpoint/2010/main" val="42149008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99442-7700-0E75-774C-588A99F5E6E8}"/>
              </a:ext>
            </a:extLst>
          </p:cNvPr>
          <p:cNvSpPr>
            <a:spLocks noGrp="1"/>
          </p:cNvSpPr>
          <p:nvPr>
            <p:ph type="title"/>
          </p:nvPr>
        </p:nvSpPr>
        <p:spPr/>
        <p:txBody>
          <a:bodyPr>
            <a:normAutofit/>
          </a:bodyPr>
          <a:lstStyle/>
          <a:p>
            <a:r>
              <a:rPr lang="en-US" dirty="0"/>
              <a:t>Therapeutic Approaches to Social Media </a:t>
            </a:r>
          </a:p>
        </p:txBody>
      </p:sp>
      <p:sp>
        <p:nvSpPr>
          <p:cNvPr id="3" name="Content Placeholder 2">
            <a:extLst>
              <a:ext uri="{FF2B5EF4-FFF2-40B4-BE49-F238E27FC236}">
                <a16:creationId xmlns:a16="http://schemas.microsoft.com/office/drawing/2014/main" id="{8F58D09E-195F-E354-27CF-B0A99D02172D}"/>
              </a:ext>
            </a:extLst>
          </p:cNvPr>
          <p:cNvSpPr>
            <a:spLocks noGrp="1"/>
          </p:cNvSpPr>
          <p:nvPr>
            <p:ph idx="1"/>
          </p:nvPr>
        </p:nvSpPr>
        <p:spPr/>
        <p:txBody>
          <a:bodyPr>
            <a:normAutofit fontScale="92500" lnSpcReduction="10000"/>
          </a:bodyPr>
          <a:lstStyle/>
          <a:p>
            <a:r>
              <a:rPr lang="en-US" dirty="0"/>
              <a:t>Creating realistic screen-time goals</a:t>
            </a:r>
          </a:p>
          <a:p>
            <a:r>
              <a:rPr lang="en-US" dirty="0"/>
              <a:t>Set intentions on what you wish to consume</a:t>
            </a:r>
          </a:p>
          <a:p>
            <a:r>
              <a:rPr lang="en-US" dirty="0"/>
              <a:t>Know when you do and don’t “need” to be online</a:t>
            </a:r>
          </a:p>
          <a:p>
            <a:r>
              <a:rPr lang="en-US" dirty="0"/>
              <a:t>Target Triggers</a:t>
            </a:r>
          </a:p>
          <a:p>
            <a:r>
              <a:rPr lang="en-US" dirty="0"/>
              <a:t>Social Interventions</a:t>
            </a:r>
          </a:p>
          <a:p>
            <a:r>
              <a:rPr lang="en-US" dirty="0"/>
              <a:t>Cognitive Interventions</a:t>
            </a:r>
          </a:p>
          <a:p>
            <a:endParaRPr lang="en-US" dirty="0"/>
          </a:p>
        </p:txBody>
      </p:sp>
      <p:sp>
        <p:nvSpPr>
          <p:cNvPr id="4" name="Text Placeholder 3">
            <a:extLst>
              <a:ext uri="{FF2B5EF4-FFF2-40B4-BE49-F238E27FC236}">
                <a16:creationId xmlns:a16="http://schemas.microsoft.com/office/drawing/2014/main" id="{18F606DA-487D-AE6E-0E30-DA504EB23C47}"/>
              </a:ext>
            </a:extLst>
          </p:cNvPr>
          <p:cNvSpPr>
            <a:spLocks noGrp="1"/>
          </p:cNvSpPr>
          <p:nvPr>
            <p:ph type="body" sz="half" idx="2"/>
          </p:nvPr>
        </p:nvSpPr>
        <p:spPr/>
        <p:txBody>
          <a:bodyPr/>
          <a:lstStyle/>
          <a:p>
            <a:r>
              <a:rPr lang="en-US" dirty="0"/>
              <a:t>How to enjoy social media without damaging your mental &amp; psychological health</a:t>
            </a:r>
          </a:p>
        </p:txBody>
      </p:sp>
      <p:sp>
        <p:nvSpPr>
          <p:cNvPr id="5" name="TextBox 4">
            <a:extLst>
              <a:ext uri="{FF2B5EF4-FFF2-40B4-BE49-F238E27FC236}">
                <a16:creationId xmlns:a16="http://schemas.microsoft.com/office/drawing/2014/main" id="{DAFC2AF9-BC46-3524-E007-C0249F4F693D}"/>
              </a:ext>
            </a:extLst>
          </p:cNvPr>
          <p:cNvSpPr txBox="1"/>
          <p:nvPr/>
        </p:nvSpPr>
        <p:spPr>
          <a:xfrm>
            <a:off x="9073661" y="6096000"/>
            <a:ext cx="3012831" cy="523220"/>
          </a:xfrm>
          <a:prstGeom prst="rect">
            <a:avLst/>
          </a:prstGeom>
          <a:noFill/>
        </p:spPr>
        <p:txBody>
          <a:bodyPr wrap="square" rtlCol="0">
            <a:spAutoFit/>
          </a:bodyPr>
          <a:lstStyle/>
          <a:p>
            <a:r>
              <a:rPr lang="en-US" sz="1400" dirty="0"/>
              <a:t>Points 3-5 from Capuzzi &amp; Stauffer, pages 163-164.</a:t>
            </a:r>
          </a:p>
        </p:txBody>
      </p:sp>
    </p:spTree>
    <p:extLst>
      <p:ext uri="{BB962C8B-B14F-4D97-AF65-F5344CB8AC3E}">
        <p14:creationId xmlns:p14="http://schemas.microsoft.com/office/powerpoint/2010/main" val="28573909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AccentBoxVTI">
  <a:themeElements>
    <a:clrScheme name="AnalogousFromDarkSeedLeftStep">
      <a:dk1>
        <a:srgbClr val="000000"/>
      </a:dk1>
      <a:lt1>
        <a:srgbClr val="FFFFFF"/>
      </a:lt1>
      <a:dk2>
        <a:srgbClr val="301B28"/>
      </a:dk2>
      <a:lt2>
        <a:srgbClr val="F0F3F3"/>
      </a:lt2>
      <a:accent1>
        <a:srgbClr val="C34D66"/>
      </a:accent1>
      <a:accent2>
        <a:srgbClr val="B13B86"/>
      </a:accent2>
      <a:accent3>
        <a:srgbClr val="BE4DC3"/>
      </a:accent3>
      <a:accent4>
        <a:srgbClr val="7A3BB1"/>
      </a:accent4>
      <a:accent5>
        <a:srgbClr val="5B4DC3"/>
      </a:accent5>
      <a:accent6>
        <a:srgbClr val="3B5EB1"/>
      </a:accent6>
      <a:hlink>
        <a:srgbClr val="7757C7"/>
      </a:hlink>
      <a:folHlink>
        <a:srgbClr val="7F7F7F"/>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{339851E2-85F3-404C-849D-F95439BAF863}tf10001119</Template>
  <TotalTime>20361</TotalTime>
  <Words>2364</Words>
  <Application>Microsoft Macintosh PowerPoint</Application>
  <PresentationFormat>Widescreen</PresentationFormat>
  <Paragraphs>125</Paragraphs>
  <Slides>14</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Avenir Next LT Pro</vt:lpstr>
      <vt:lpstr>Calibri</vt:lpstr>
      <vt:lpstr>Courier New</vt:lpstr>
      <vt:lpstr>AccentBoxVTI</vt:lpstr>
      <vt:lpstr>Share with a Friend</vt:lpstr>
      <vt:lpstr>Adolescents and Young Adults  Children, teenagers, and young adults are culturally captivated by social media. </vt:lpstr>
      <vt:lpstr>PowerPoint Presentation</vt:lpstr>
      <vt:lpstr>The Appeal &amp; How Social Media Promotes Addictive Behavior</vt:lpstr>
      <vt:lpstr>Doom-Scrolling</vt:lpstr>
      <vt:lpstr>Consequences</vt:lpstr>
      <vt:lpstr>From SixDegrees to Facebook: How Did We Get Here?</vt:lpstr>
      <vt:lpstr>The idea that social media can be addictive is relatively new. However, the amount of people now reporting addiction is overwhelming.   </vt:lpstr>
      <vt:lpstr>Therapeutic Approaches to Social Media </vt:lpstr>
      <vt:lpstr>More Cognitive-Behavioral Therapy Help</vt:lpstr>
      <vt:lpstr>You’ll Watch Yourself Grow!</vt:lpstr>
      <vt:lpstr>Information References</vt:lpstr>
      <vt:lpstr>Information References Cont.</vt:lpstr>
      <vt:lpstr>Picture 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Media &amp; it’s Promotion of Addictive Behaviors in Adolescents</dc:title>
  <dc:creator>Microsoft Office User</dc:creator>
  <cp:lastModifiedBy>Microsoft Office User</cp:lastModifiedBy>
  <cp:revision>22</cp:revision>
  <dcterms:created xsi:type="dcterms:W3CDTF">2023-05-17T15:08:07Z</dcterms:created>
  <dcterms:modified xsi:type="dcterms:W3CDTF">2023-05-31T18:29:16Z</dcterms:modified>
</cp:coreProperties>
</file>