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3"/>
    <p:sldMasterId id="2147483685" r:id="rId4"/>
  </p:sldMasterIdLst>
  <p:notesMasterIdLst>
    <p:notesMasterId r:id="rId10"/>
  </p:notesMasterIdLst>
  <p:handoutMasterIdLst>
    <p:handoutMasterId r:id="rId11"/>
  </p:handoutMasterIdLst>
  <p:sldIdLst>
    <p:sldId id="256" r:id="rId5"/>
    <p:sldId id="269" r:id="rId6"/>
    <p:sldId id="270" r:id="rId7"/>
    <p:sldId id="271"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3"/>
    <a:srgbClr val="F0AB00"/>
    <a:srgbClr val="CD202C"/>
    <a:srgbClr val="662046"/>
    <a:srgbClr val="772432"/>
    <a:srgbClr val="004953"/>
    <a:srgbClr val="CE8E00"/>
    <a:srgbClr val="C75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33" autoAdjust="0"/>
    <p:restoredTop sz="94364" autoAdjust="0"/>
  </p:normalViewPr>
  <p:slideViewPr>
    <p:cSldViewPr>
      <p:cViewPr varScale="1">
        <p:scale>
          <a:sx n="69" d="100"/>
          <a:sy n="69" d="100"/>
        </p:scale>
        <p:origin x="17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07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D8745613-3EDB-49D8-9D2A-FE91C756B684}" type="datetimeFigureOut">
              <a:rPr lang="en-US"/>
              <a:pPr>
                <a:defRPr/>
              </a:pPr>
              <a:t>6/1/2018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9D60D07-2F5E-404A-8757-2FD67DB608D5}" type="slidenum">
              <a:rPr lang="en-US" altLang="en-US"/>
              <a:pPr>
                <a:defRPr/>
              </a:pPr>
              <a:t>‹#›</a:t>
            </a:fld>
            <a:endParaRPr lang="en-US" altLang="en-US"/>
          </a:p>
        </p:txBody>
      </p:sp>
    </p:spTree>
    <p:extLst>
      <p:ext uri="{BB962C8B-B14F-4D97-AF65-F5344CB8AC3E}">
        <p14:creationId xmlns:p14="http://schemas.microsoft.com/office/powerpoint/2010/main" val="2990186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C471175C-C88E-43DC-A37C-392F53636197}" type="datetimeFigureOut">
              <a:rPr lang="en-US"/>
              <a:pPr>
                <a:defRPr/>
              </a:pPr>
              <a:t>6/1/2018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DDDE551-18EA-49D9-B8D4-60EA68BBF415}" type="slidenum">
              <a:rPr lang="en-US" altLang="en-US"/>
              <a:pPr>
                <a:defRPr/>
              </a:pPr>
              <a:t>‹#›</a:t>
            </a:fld>
            <a:endParaRPr lang="en-US" altLang="en-US"/>
          </a:p>
        </p:txBody>
      </p:sp>
    </p:spTree>
    <p:extLst>
      <p:ext uri="{BB962C8B-B14F-4D97-AF65-F5344CB8AC3E}">
        <p14:creationId xmlns:p14="http://schemas.microsoft.com/office/powerpoint/2010/main" val="197029327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Choose a title for your presentation.</a:t>
            </a:r>
          </a:p>
          <a:p>
            <a:pPr eaLnBrk="1" hangingPunct="1">
              <a:spcBef>
                <a:spcPct val="0"/>
              </a:spcBef>
            </a:pPr>
            <a:r>
              <a:rPr lang="en-US" altLang="en-US">
                <a:ea typeface="ＭＳ Ｐゴシック" panose="020B0600070205080204" pitchFamily="34" charset="-128"/>
              </a:rPr>
              <a:t>Include your name, the course name and the assignment name.</a:t>
            </a:r>
          </a:p>
          <a:p>
            <a:pPr eaLnBrk="1" hangingPunct="1">
              <a:spcBef>
                <a:spcPct val="0"/>
              </a:spcBef>
            </a:pPr>
            <a:endParaRPr lang="en-US" altLang="en-US">
              <a:ea typeface="ＭＳ Ｐゴシック" panose="020B0600070205080204" pitchFamily="34"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1254AB1-2796-4E90-AAA3-2FFF863DFFDE}"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106088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Include Speaker’s notes.</a:t>
            </a:r>
          </a:p>
          <a:p>
            <a:endParaRPr lang="en-US" dirty="0"/>
          </a:p>
        </p:txBody>
      </p:sp>
      <p:sp>
        <p:nvSpPr>
          <p:cNvPr id="4" name="Slide Number Placeholder 3"/>
          <p:cNvSpPr>
            <a:spLocks noGrp="1"/>
          </p:cNvSpPr>
          <p:nvPr>
            <p:ph type="sldNum" sz="quarter" idx="10"/>
          </p:nvPr>
        </p:nvSpPr>
        <p:spPr/>
        <p:txBody>
          <a:bodyPr/>
          <a:lstStyle/>
          <a:p>
            <a:pPr>
              <a:defRPr/>
            </a:pPr>
            <a:fld id="{ADDDE551-18EA-49D9-B8D4-60EA68BBF415}" type="slidenum">
              <a:rPr lang="en-US" altLang="en-US" smtClean="0"/>
              <a:pPr>
                <a:defRPr/>
              </a:pPr>
              <a:t>2</a:t>
            </a:fld>
            <a:endParaRPr lang="en-US" altLang="en-US"/>
          </a:p>
        </p:txBody>
      </p:sp>
    </p:spTree>
    <p:extLst>
      <p:ext uri="{BB962C8B-B14F-4D97-AF65-F5344CB8AC3E}">
        <p14:creationId xmlns:p14="http://schemas.microsoft.com/office/powerpoint/2010/main" val="147572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DE551-18EA-49D9-B8D4-60EA68BBF415}" type="slidenum">
              <a:rPr lang="en-US" altLang="en-US" smtClean="0"/>
              <a:pPr>
                <a:defRPr/>
              </a:pPr>
              <a:t>4</a:t>
            </a:fld>
            <a:endParaRPr lang="en-US" altLang="en-US"/>
          </a:p>
        </p:txBody>
      </p:sp>
    </p:spTree>
    <p:extLst>
      <p:ext uri="{BB962C8B-B14F-4D97-AF65-F5344CB8AC3E}">
        <p14:creationId xmlns:p14="http://schemas.microsoft.com/office/powerpoint/2010/main" val="615737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C8F97C9-196A-498D-8E00-412121272124}" type="slidenum">
              <a:rPr lang="en-US" altLang="en-US">
                <a:latin typeface="Arial" panose="020B0604020202020204" pitchFamily="34" charset="0"/>
              </a:rPr>
              <a:pPr>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3331129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
            <a:ext cx="9144000" cy="3828288"/>
          </a:xfrm>
          <a:prstGeom prst="rect">
            <a:avLst/>
          </a:prstGeom>
        </p:spPr>
      </p:pic>
      <p:sp>
        <p:nvSpPr>
          <p:cNvPr id="10" name="Rectangle 9"/>
          <p:cNvSpPr/>
          <p:nvPr/>
        </p:nvSpPr>
        <p:spPr>
          <a:xfrm>
            <a:off x="0" y="3759201"/>
            <a:ext cx="9144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784558" y="4160837"/>
            <a:ext cx="5364957"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784558" y="5749925"/>
            <a:ext cx="5364957"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4" name="Rectangle 13"/>
          <p:cNvSpPr/>
          <p:nvPr/>
        </p:nvSpPr>
        <p:spPr>
          <a:xfrm>
            <a:off x="2417727" y="4160837"/>
            <a:ext cx="3428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789" y="4525926"/>
            <a:ext cx="2097251" cy="1635312"/>
          </a:xfrm>
          <a:prstGeom prst="rect">
            <a:avLst/>
          </a:prstGeom>
        </p:spPr>
      </p:pic>
    </p:spTree>
    <p:extLst>
      <p:ext uri="{BB962C8B-B14F-4D97-AF65-F5344CB8AC3E}">
        <p14:creationId xmlns:p14="http://schemas.microsoft.com/office/powerpoint/2010/main" val="198455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7" y="482517"/>
            <a:ext cx="8241637" cy="2869528"/>
          </a:xfrm>
        </p:spPr>
        <p:txBody>
          <a:bodyPr anchor="b">
            <a:normAutofit/>
          </a:bodyPr>
          <a:lstStyle>
            <a:lvl1pPr>
              <a:defRPr sz="4050"/>
            </a:lvl1pPr>
          </a:lstStyle>
          <a:p>
            <a:r>
              <a:rPr lang="en-US" dirty="0"/>
              <a:t>CLICK TO EDIT MASTER TITLE STYLE</a:t>
            </a:r>
          </a:p>
        </p:txBody>
      </p:sp>
      <p:sp>
        <p:nvSpPr>
          <p:cNvPr id="3" name="Text Placeholder 2"/>
          <p:cNvSpPr>
            <a:spLocks noGrp="1"/>
          </p:cNvSpPr>
          <p:nvPr>
            <p:ph type="body" idx="1" hasCustomPrompt="1"/>
          </p:nvPr>
        </p:nvSpPr>
        <p:spPr>
          <a:xfrm>
            <a:off x="628044" y="3511876"/>
            <a:ext cx="8241637" cy="1509017"/>
          </a:xfrm>
        </p:spPr>
        <p:txBody>
          <a:bodyPr/>
          <a:lstStyle>
            <a:lvl1pPr marL="0" indent="0">
              <a:buNone/>
              <a:defRPr sz="18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393455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628650" y="1531158"/>
            <a:ext cx="8258175" cy="44646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1624275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3" name="Content Placeholder 2"/>
          <p:cNvSpPr>
            <a:spLocks noGrp="1"/>
          </p:cNvSpPr>
          <p:nvPr>
            <p:ph sz="half" idx="1" hasCustomPrompt="1"/>
          </p:nvPr>
        </p:nvSpPr>
        <p:spPr>
          <a:xfrm>
            <a:off x="628650" y="1532466"/>
            <a:ext cx="4019550"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56150" y="1532466"/>
            <a:ext cx="4130675"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1529518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8649" y="1532466"/>
            <a:ext cx="401955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4756150" y="1532466"/>
            <a:ext cx="41306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Title 1"/>
          <p:cNvSpPr>
            <a:spLocks noGrp="1"/>
          </p:cNvSpPr>
          <p:nvPr>
            <p:ph type="title" hasCustomPrompt="1"/>
          </p:nvPr>
        </p:nvSpPr>
        <p:spPr>
          <a:xfrm>
            <a:off x="628650" y="152401"/>
            <a:ext cx="8258175" cy="1193800"/>
          </a:xfrm>
        </p:spPr>
        <p:txBody>
          <a:bodyPr anchor="ctr"/>
          <a:lstStyle/>
          <a:p>
            <a:r>
              <a:rPr lang="en-US" dirty="0"/>
              <a:t>CLICK TO EDIT MASTER TITLE STYLE</a:t>
            </a:r>
          </a:p>
        </p:txBody>
      </p:sp>
      <p:sp>
        <p:nvSpPr>
          <p:cNvPr id="13" name="Content Placeholder 2"/>
          <p:cNvSpPr>
            <a:spLocks noGrp="1"/>
          </p:cNvSpPr>
          <p:nvPr>
            <p:ph sz="half" idx="13" hasCustomPrompt="1"/>
          </p:nvPr>
        </p:nvSpPr>
        <p:spPr>
          <a:xfrm>
            <a:off x="628650" y="2356378"/>
            <a:ext cx="4019550" cy="36394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2" hasCustomPrompt="1"/>
          </p:nvPr>
        </p:nvSpPr>
        <p:spPr>
          <a:xfrm>
            <a:off x="4756150" y="2356378"/>
            <a:ext cx="4130675" cy="36394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a:xfrm>
            <a:off x="628650" y="6236057"/>
            <a:ext cx="2057400" cy="365125"/>
          </a:xfrm>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4204480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2065466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1579308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20134"/>
            <a:ext cx="2949178" cy="1837267"/>
          </a:xfrm>
        </p:spPr>
        <p:txBody>
          <a:bodyPr anchor="t"/>
          <a:lstStyle>
            <a:lvl1pPr>
              <a:defRPr sz="2400"/>
            </a:lvl1pPr>
          </a:lstStyle>
          <a:p>
            <a:r>
              <a:rPr lang="en-US" dirty="0"/>
              <a:t>CLICK TO EDIT MASTER TITLE STYLE</a:t>
            </a:r>
          </a:p>
        </p:txBody>
      </p:sp>
      <p:sp>
        <p:nvSpPr>
          <p:cNvPr id="3" name="Content Placeholder 2"/>
          <p:cNvSpPr>
            <a:spLocks noGrp="1"/>
          </p:cNvSpPr>
          <p:nvPr>
            <p:ph idx="1" hasCustomPrompt="1"/>
          </p:nvPr>
        </p:nvSpPr>
        <p:spPr>
          <a:xfrm>
            <a:off x="3887391" y="220133"/>
            <a:ext cx="5015309" cy="57262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629841" y="2057400"/>
            <a:ext cx="2949178" cy="39305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258533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20134"/>
            <a:ext cx="2949178" cy="1837267"/>
          </a:xfrm>
        </p:spPr>
        <p:txBody>
          <a:bodyPr anchor="t"/>
          <a:lstStyle>
            <a:lvl1pPr>
              <a:defRPr sz="2400"/>
            </a:lvl1pPr>
          </a:lstStyle>
          <a:p>
            <a:r>
              <a:rPr lang="en-US" dirty="0"/>
              <a:t>CLICK TO EDIT MASTER TITLE STYLE</a:t>
            </a:r>
          </a:p>
        </p:txBody>
      </p:sp>
      <p:sp>
        <p:nvSpPr>
          <p:cNvPr id="4" name="Text Placeholder 3"/>
          <p:cNvSpPr>
            <a:spLocks noGrp="1"/>
          </p:cNvSpPr>
          <p:nvPr>
            <p:ph type="body" sz="half" idx="2" hasCustomPrompt="1"/>
          </p:nvPr>
        </p:nvSpPr>
        <p:spPr>
          <a:xfrm>
            <a:off x="629841" y="2057400"/>
            <a:ext cx="2949178" cy="39305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
        <p:nvSpPr>
          <p:cNvPr id="6" name="Picture Placeholder 2"/>
          <p:cNvSpPr>
            <a:spLocks noGrp="1"/>
          </p:cNvSpPr>
          <p:nvPr>
            <p:ph type="pic" idx="1"/>
          </p:nvPr>
        </p:nvSpPr>
        <p:spPr>
          <a:xfrm>
            <a:off x="3887391" y="220133"/>
            <a:ext cx="5034359" cy="577571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278202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169" y="5843356"/>
            <a:ext cx="2685832" cy="1014645"/>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3949613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424"/>
          <a:stretch/>
        </p:blipFill>
        <p:spPr>
          <a:xfrm>
            <a:off x="6467954" y="5843356"/>
            <a:ext cx="2676047" cy="1014644"/>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427465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
            <a:ext cx="9144000" cy="3828288"/>
          </a:xfrm>
          <a:prstGeom prst="rect">
            <a:avLst/>
          </a:prstGeom>
        </p:spPr>
      </p:pic>
      <p:sp>
        <p:nvSpPr>
          <p:cNvPr id="7" name="Rectangle 6"/>
          <p:cNvSpPr/>
          <p:nvPr/>
        </p:nvSpPr>
        <p:spPr>
          <a:xfrm>
            <a:off x="0" y="3759201"/>
            <a:ext cx="9144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2784558" y="4160837"/>
            <a:ext cx="5364957"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9" name="Subtitle 2"/>
          <p:cNvSpPr>
            <a:spLocks noGrp="1"/>
          </p:cNvSpPr>
          <p:nvPr>
            <p:ph type="subTitle" idx="1" hasCustomPrompt="1"/>
          </p:nvPr>
        </p:nvSpPr>
        <p:spPr>
          <a:xfrm>
            <a:off x="2784558" y="5749925"/>
            <a:ext cx="5364957"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Rectangle 9"/>
          <p:cNvSpPr/>
          <p:nvPr/>
        </p:nvSpPr>
        <p:spPr>
          <a:xfrm>
            <a:off x="2417727" y="4160837"/>
            <a:ext cx="3428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637538" y="4564225"/>
            <a:ext cx="1142652" cy="1049174"/>
          </a:xfrm>
          <a:prstGeom prst="rect">
            <a:avLst/>
          </a:prstGeom>
        </p:spPr>
      </p:pic>
    </p:spTree>
    <p:extLst>
      <p:ext uri="{BB962C8B-B14F-4D97-AF65-F5344CB8AC3E}">
        <p14:creationId xmlns:p14="http://schemas.microsoft.com/office/powerpoint/2010/main" val="3757225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7303" y="1320802"/>
            <a:ext cx="8701640" cy="41574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nchor="ct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930" y="5843356"/>
            <a:ext cx="2687340" cy="1014644"/>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3117423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289"/>
          <a:stretch/>
        </p:blipFill>
        <p:spPr>
          <a:xfrm>
            <a:off x="6463517" y="5843356"/>
            <a:ext cx="2684149" cy="1014644"/>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1344812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671"/>
          <a:stretch/>
        </p:blipFill>
        <p:spPr>
          <a:xfrm>
            <a:off x="6463797" y="5843356"/>
            <a:ext cx="2680203" cy="1014644"/>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3612055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929" y="5839752"/>
            <a:ext cx="2685071" cy="1030865"/>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062622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57303" y="1320801"/>
            <a:ext cx="8701640" cy="415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573"/>
          <a:stretch/>
        </p:blipFill>
        <p:spPr>
          <a:xfrm>
            <a:off x="6458929" y="5843357"/>
            <a:ext cx="2685071" cy="1018223"/>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1388919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57303" y="1320801"/>
            <a:ext cx="8701640" cy="415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930" y="5843357"/>
            <a:ext cx="2685008" cy="1012405"/>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440822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57303" y="1320802"/>
            <a:ext cx="8701640" cy="41574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929" y="5843356"/>
            <a:ext cx="2685071" cy="1014644"/>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718271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929" y="5843356"/>
            <a:ext cx="2685071" cy="1026676"/>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198904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57303" y="1320801"/>
            <a:ext cx="8701640" cy="415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3516" y="5843356"/>
            <a:ext cx="2686736" cy="1014644"/>
          </a:xfrm>
          <a:prstGeom prst="rect">
            <a:avLst/>
          </a:prstGeom>
        </p:spPr>
      </p:pic>
      <p:sp>
        <p:nvSpPr>
          <p:cNvPr id="8"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07523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662" y="0"/>
            <a:ext cx="4593431" cy="6858000"/>
          </a:xfrm>
          <a:prstGeom prst="rect">
            <a:avLst/>
          </a:prstGeom>
        </p:spPr>
      </p:pic>
      <p:sp>
        <p:nvSpPr>
          <p:cNvPr id="7" name="Rectangle 6"/>
          <p:cNvSpPr/>
          <p:nvPr/>
        </p:nvSpPr>
        <p:spPr>
          <a:xfrm>
            <a:off x="0" y="1"/>
            <a:ext cx="4572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766" y="331731"/>
            <a:ext cx="2270210" cy="1770174"/>
          </a:xfrm>
          <a:prstGeom prst="rect">
            <a:avLst/>
          </a:prstGeom>
        </p:spPr>
      </p:pic>
      <p:sp>
        <p:nvSpPr>
          <p:cNvPr id="8" name="Rectangle 7"/>
          <p:cNvSpPr/>
          <p:nvPr/>
        </p:nvSpPr>
        <p:spPr>
          <a:xfrm>
            <a:off x="4538662" y="-2"/>
            <a:ext cx="3428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ctrTitle" hasCustomPrompt="1"/>
          </p:nvPr>
        </p:nvSpPr>
        <p:spPr>
          <a:xfrm>
            <a:off x="195262" y="2433637"/>
            <a:ext cx="4148138"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195262" y="4479925"/>
            <a:ext cx="4148138"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4279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137" y="0"/>
            <a:ext cx="4614863" cy="6858000"/>
          </a:xfrm>
          <a:prstGeom prst="rect">
            <a:avLst/>
          </a:prstGeom>
        </p:spPr>
      </p:pic>
      <p:sp>
        <p:nvSpPr>
          <p:cNvPr id="11" name="Rectangle 10"/>
          <p:cNvSpPr/>
          <p:nvPr/>
        </p:nvSpPr>
        <p:spPr>
          <a:xfrm>
            <a:off x="0" y="1"/>
            <a:ext cx="4572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38662" y="-2"/>
            <a:ext cx="3428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1693243" y="529390"/>
            <a:ext cx="1142652" cy="1049174"/>
          </a:xfrm>
          <a:prstGeom prst="rect">
            <a:avLst/>
          </a:prstGeom>
        </p:spPr>
      </p:pic>
      <p:sp>
        <p:nvSpPr>
          <p:cNvPr id="9" name="Title 1"/>
          <p:cNvSpPr>
            <a:spLocks noGrp="1"/>
          </p:cNvSpPr>
          <p:nvPr>
            <p:ph type="ctrTitle" hasCustomPrompt="1"/>
          </p:nvPr>
        </p:nvSpPr>
        <p:spPr>
          <a:xfrm>
            <a:off x="195262" y="2433637"/>
            <a:ext cx="4148138"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195262" y="4479925"/>
            <a:ext cx="4148138"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4529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71900"/>
          </a:xfrm>
          <a:prstGeom prst="rect">
            <a:avLst/>
          </a:prstGeom>
        </p:spPr>
      </p:pic>
      <p:sp>
        <p:nvSpPr>
          <p:cNvPr id="7" name="Rectangle 6"/>
          <p:cNvSpPr/>
          <p:nvPr/>
        </p:nvSpPr>
        <p:spPr>
          <a:xfrm>
            <a:off x="0" y="3759201"/>
            <a:ext cx="9144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2784558" y="4160837"/>
            <a:ext cx="5364957"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1" name="Subtitle 2"/>
          <p:cNvSpPr>
            <a:spLocks noGrp="1"/>
          </p:cNvSpPr>
          <p:nvPr>
            <p:ph type="subTitle" idx="1" hasCustomPrompt="1"/>
          </p:nvPr>
        </p:nvSpPr>
        <p:spPr>
          <a:xfrm>
            <a:off x="2784558" y="5749925"/>
            <a:ext cx="5364957"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Rectangle 11"/>
          <p:cNvSpPr/>
          <p:nvPr/>
        </p:nvSpPr>
        <p:spPr>
          <a:xfrm>
            <a:off x="2417727" y="4160837"/>
            <a:ext cx="3428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637538" y="4564225"/>
            <a:ext cx="1142652" cy="1049174"/>
          </a:xfrm>
          <a:prstGeom prst="rect">
            <a:avLst/>
          </a:prstGeom>
        </p:spPr>
      </p:pic>
    </p:spTree>
    <p:extLst>
      <p:ext uri="{BB962C8B-B14F-4D97-AF65-F5344CB8AC3E}">
        <p14:creationId xmlns:p14="http://schemas.microsoft.com/office/powerpoint/2010/main" val="48509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71900"/>
          </a:xfrm>
          <a:prstGeom prst="rect">
            <a:avLst/>
          </a:prstGeom>
        </p:spPr>
      </p:pic>
      <p:sp>
        <p:nvSpPr>
          <p:cNvPr id="7" name="Rectangle 6"/>
          <p:cNvSpPr/>
          <p:nvPr/>
        </p:nvSpPr>
        <p:spPr>
          <a:xfrm>
            <a:off x="0" y="3759201"/>
            <a:ext cx="9144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2784558" y="4160837"/>
            <a:ext cx="5364957"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784558" y="5749925"/>
            <a:ext cx="5364957"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Rectangle 10"/>
          <p:cNvSpPr/>
          <p:nvPr/>
        </p:nvSpPr>
        <p:spPr>
          <a:xfrm>
            <a:off x="2417727" y="4160837"/>
            <a:ext cx="3428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789" y="4525926"/>
            <a:ext cx="2097251" cy="1635312"/>
          </a:xfrm>
          <a:prstGeom prst="rect">
            <a:avLst/>
          </a:prstGeom>
        </p:spPr>
      </p:pic>
    </p:spTree>
    <p:extLst>
      <p:ext uri="{BB962C8B-B14F-4D97-AF65-F5344CB8AC3E}">
        <p14:creationId xmlns:p14="http://schemas.microsoft.com/office/powerpoint/2010/main" val="343865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6275" y="0"/>
            <a:ext cx="4657725" cy="6858000"/>
          </a:xfrm>
          <a:prstGeom prst="rect">
            <a:avLst/>
          </a:prstGeom>
        </p:spPr>
      </p:pic>
      <p:sp>
        <p:nvSpPr>
          <p:cNvPr id="7" name="Rectangle 6"/>
          <p:cNvSpPr/>
          <p:nvPr/>
        </p:nvSpPr>
        <p:spPr>
          <a:xfrm>
            <a:off x="0" y="1"/>
            <a:ext cx="4572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5262" y="2433637"/>
            <a:ext cx="4148138"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95262" y="4479925"/>
            <a:ext cx="4148138"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Rectangle 12"/>
          <p:cNvSpPr/>
          <p:nvPr/>
        </p:nvSpPr>
        <p:spPr>
          <a:xfrm flipH="1">
            <a:off x="4571881" y="0"/>
            <a:ext cx="3428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1693243" y="529390"/>
            <a:ext cx="1142652" cy="1049174"/>
          </a:xfrm>
          <a:prstGeom prst="rect">
            <a:avLst/>
          </a:prstGeom>
        </p:spPr>
      </p:pic>
    </p:spTree>
    <p:extLst>
      <p:ext uri="{BB962C8B-B14F-4D97-AF65-F5344CB8AC3E}">
        <p14:creationId xmlns:p14="http://schemas.microsoft.com/office/powerpoint/2010/main" val="926499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7418" y="1564943"/>
            <a:ext cx="4564856" cy="5295900"/>
          </a:xfrm>
          <a:prstGeom prst="rect">
            <a:avLst/>
          </a:prstGeom>
        </p:spPr>
      </p:pic>
      <p:sp>
        <p:nvSpPr>
          <p:cNvPr id="10" name="Rectangle 9"/>
          <p:cNvSpPr/>
          <p:nvPr/>
        </p:nvSpPr>
        <p:spPr>
          <a:xfrm>
            <a:off x="-2026" y="169862"/>
            <a:ext cx="4573906" cy="6688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5262" y="1915887"/>
            <a:ext cx="4205288" cy="1596571"/>
          </a:xfrm>
        </p:spPr>
        <p:txBody>
          <a:bodyPr anchor="t">
            <a:noAutofit/>
          </a:bodyPr>
          <a:lstStyle>
            <a:lvl1pPr algn="l">
              <a:defRPr sz="2700">
                <a:solidFill>
                  <a:srgbClr val="0A3370"/>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95262" y="3682320"/>
            <a:ext cx="4205288" cy="2673435"/>
          </a:xfrm>
        </p:spPr>
        <p:txBody>
          <a:bodyPr anchor="t"/>
          <a:lstStyle>
            <a:lvl1pPr marL="0" indent="0" algn="l">
              <a:buNone/>
              <a:defRPr sz="1800">
                <a:solidFill>
                  <a:schemeClr val="bg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Rectangle 12"/>
          <p:cNvSpPr/>
          <p:nvPr/>
        </p:nvSpPr>
        <p:spPr>
          <a:xfrm flipH="1">
            <a:off x="4571881" y="0"/>
            <a:ext cx="3428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
            <a:ext cx="9144000" cy="16128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302" y="239682"/>
            <a:ext cx="4376618" cy="960325"/>
          </a:xfrm>
          <a:prstGeom prst="rect">
            <a:avLst/>
          </a:prstGeom>
        </p:spPr>
      </p:pic>
      <p:sp>
        <p:nvSpPr>
          <p:cNvPr id="11" name="Slide Number Placeholder 5"/>
          <p:cNvSpPr>
            <a:spLocks noGrp="1"/>
          </p:cNvSpPr>
          <p:nvPr>
            <p:ph type="sldNum" sz="quarter" idx="12"/>
          </p:nvPr>
        </p:nvSpPr>
        <p:spPr>
          <a:xfrm>
            <a:off x="195262" y="6355756"/>
            <a:ext cx="2057400" cy="365125"/>
          </a:xfrm>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351759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5" name="Rectangle 4"/>
          <p:cNvSpPr/>
          <p:nvPr/>
        </p:nvSpPr>
        <p:spPr>
          <a:xfrm>
            <a:off x="411480" y="-1"/>
            <a:ext cx="8732520" cy="6858001"/>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3887" y="482517"/>
            <a:ext cx="8241637" cy="2869528"/>
          </a:xfrm>
        </p:spPr>
        <p:txBody>
          <a:bodyPr anchor="b">
            <a:normAutofit/>
          </a:bodyPr>
          <a:lstStyle>
            <a:lvl1pPr>
              <a:defRPr sz="405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628044" y="3511876"/>
            <a:ext cx="8241637" cy="1509017"/>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628650" y="6327507"/>
            <a:ext cx="2057400" cy="365125"/>
          </a:xfrm>
        </p:spPr>
        <p:txBody>
          <a:bodyPr/>
          <a:lstStyle>
            <a:lvl1pPr>
              <a:defRPr>
                <a:solidFill>
                  <a:schemeClr val="accent1"/>
                </a:solidFill>
              </a:defRPr>
            </a:lvl1pPr>
          </a:lstStyle>
          <a:p>
            <a:fld id="{2C2A6AE3-36F9-4B37-9E3B-E1F236E2353C}" type="slidenum">
              <a:rPr lang="en-US" smtClean="0"/>
              <a:pPr/>
              <a:t>‹#›</a:t>
            </a:fld>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250" t="6265" r="2070" b="6044"/>
          <a:stretch/>
        </p:blipFill>
        <p:spPr>
          <a:xfrm>
            <a:off x="6614361" y="6242777"/>
            <a:ext cx="2251163" cy="452706"/>
          </a:xfrm>
          <a:prstGeom prst="rect">
            <a:avLst/>
          </a:prstGeom>
        </p:spPr>
      </p:pic>
    </p:spTree>
    <p:extLst>
      <p:ext uri="{BB962C8B-B14F-4D97-AF65-F5344CB8AC3E}">
        <p14:creationId xmlns:p14="http://schemas.microsoft.com/office/powerpoint/2010/main" val="155762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2401"/>
            <a:ext cx="8258175" cy="1193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36700"/>
            <a:ext cx="8258175" cy="45038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28650" y="6236057"/>
            <a:ext cx="2057400" cy="365125"/>
          </a:xfrm>
          <a:prstGeom prst="rect">
            <a:avLst/>
          </a:prstGeom>
        </p:spPr>
        <p:txBody>
          <a:bodyPr vert="horz" lIns="91440" tIns="45720" rIns="91440" bIns="45720" rtlCol="0" anchor="ctr"/>
          <a:lstStyle>
            <a:lvl1pPr algn="l">
              <a:defRPr sz="900">
                <a:solidFill>
                  <a:schemeClr val="tx1"/>
                </a:solidFill>
              </a:defRPr>
            </a:lvl1pPr>
          </a:lstStyle>
          <a:p>
            <a:fld id="{2C2A6AE3-36F9-4B37-9E3B-E1F236E2353C}" type="slidenum">
              <a:rPr lang="en-US" smtClean="0"/>
              <a:pPr/>
              <a:t>‹#›</a:t>
            </a:fld>
            <a:endParaRPr lang="en-US" dirty="0"/>
          </a:p>
        </p:txBody>
      </p:sp>
      <p:sp>
        <p:nvSpPr>
          <p:cNvPr id="7" name="Rectangle 6"/>
          <p:cNvSpPr/>
          <p:nvPr/>
        </p:nvSpPr>
        <p:spPr>
          <a:xfrm>
            <a:off x="1" y="0"/>
            <a:ext cx="335756" cy="6858000"/>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183" y="0"/>
            <a:ext cx="85725"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23497" y="6159338"/>
            <a:ext cx="2363328" cy="518565"/>
          </a:xfrm>
          <a:prstGeom prst="rect">
            <a:avLst/>
          </a:prstGeom>
        </p:spPr>
      </p:pic>
      <p:sp>
        <p:nvSpPr>
          <p:cNvPr id="10" name="TextBox 1">
            <a:extLst>
              <a:ext uri="{FF2B5EF4-FFF2-40B4-BE49-F238E27FC236}">
                <a16:creationId xmlns:a16="http://schemas.microsoft.com/office/drawing/2014/main" id="{8E0AE724-D1DC-41E6-B92D-6ABCE0D5CE01}"/>
              </a:ext>
            </a:extLst>
          </p:cNvPr>
          <p:cNvSpPr txBox="1">
            <a:spLocks noChangeArrowheads="1"/>
          </p:cNvSpPr>
          <p:nvPr userDrawn="1"/>
        </p:nvSpPr>
        <p:spPr bwMode="auto">
          <a:xfrm>
            <a:off x="457200" y="6324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a:solidFill>
                  <a:srgbClr val="002663"/>
                </a:solidFill>
              </a:rPr>
              <a:t>ECO 202</a:t>
            </a:r>
          </a:p>
        </p:txBody>
      </p:sp>
    </p:spTree>
    <p:extLst>
      <p:ext uri="{BB962C8B-B14F-4D97-AF65-F5344CB8AC3E}">
        <p14:creationId xmlns:p14="http://schemas.microsoft.com/office/powerpoint/2010/main" val="31833777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txStyles>
    <p:titleStyle>
      <a:lvl1pPr algn="l" defTabSz="685800" rtl="0" eaLnBrk="1" latinLnBrk="0" hangingPunct="1">
        <a:lnSpc>
          <a:spcPct val="90000"/>
        </a:lnSpc>
        <a:spcBef>
          <a:spcPct val="0"/>
        </a:spcBef>
        <a:buNone/>
        <a:defRPr sz="3200" b="1" kern="1200">
          <a:solidFill>
            <a:srgbClr val="0A3370"/>
          </a:solidFill>
          <a:latin typeface="Arial Narrow" panose="020B0606020202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303" y="235975"/>
            <a:ext cx="8701640" cy="92988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7303" y="1320801"/>
            <a:ext cx="8701640" cy="415743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5843356"/>
            <a:ext cx="9144000" cy="1014644"/>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5" name="Picture 24"/>
          <p:cNvPicPr>
            <a:picLocks noChangeAspect="1"/>
          </p:cNvPicPr>
          <p:nvPr/>
        </p:nvPicPr>
        <p:blipFill rotWithShape="1">
          <a:blip r:embed="rId13" cstate="print">
            <a:extLst>
              <a:ext uri="{28A0092B-C50C-407E-A947-70E740481C1C}">
                <a14:useLocalDpi xmlns:a14="http://schemas.microsoft.com/office/drawing/2010/main" val="0"/>
              </a:ext>
            </a:extLst>
          </a:blip>
          <a:srcRect l="2250" t="6265" r="2070" b="6044"/>
          <a:stretch/>
        </p:blipFill>
        <p:spPr>
          <a:xfrm>
            <a:off x="257304" y="6091698"/>
            <a:ext cx="2575657" cy="517961"/>
          </a:xfrm>
          <a:prstGeom prst="rect">
            <a:avLst/>
          </a:prstGeom>
        </p:spPr>
      </p:pic>
      <p:pic>
        <p:nvPicPr>
          <p:cNvPr id="8" name="Picture 7"/>
          <p:cNvPicPr>
            <a:picLocks noChangeAspect="1"/>
          </p:cNvPicPr>
          <p:nvPr/>
        </p:nvPicPr>
        <p:blipFill rotWithShape="1">
          <a:blip r:embed="rId14">
            <a:extLst>
              <a:ext uri="{28A0092B-C50C-407E-A947-70E740481C1C}">
                <a14:useLocalDpi xmlns:a14="http://schemas.microsoft.com/office/drawing/2010/main" val="0"/>
              </a:ext>
            </a:extLst>
          </a:blip>
          <a:srcRect b="448"/>
          <a:stretch/>
        </p:blipFill>
        <p:spPr>
          <a:xfrm>
            <a:off x="6459976" y="5841926"/>
            <a:ext cx="2684024" cy="1016075"/>
          </a:xfrm>
          <a:prstGeom prst="rect">
            <a:avLst/>
          </a:prstGeom>
        </p:spPr>
      </p:pic>
      <p:sp>
        <p:nvSpPr>
          <p:cNvPr id="24" name="Rectangle 23"/>
          <p:cNvSpPr/>
          <p:nvPr/>
        </p:nvSpPr>
        <p:spPr>
          <a:xfrm>
            <a:off x="6426855" y="5843356"/>
            <a:ext cx="34289" cy="1014644"/>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62280079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685800" rtl="0" eaLnBrk="1" latinLnBrk="0" hangingPunct="1">
        <a:lnSpc>
          <a:spcPct val="90000"/>
        </a:lnSpc>
        <a:spcBef>
          <a:spcPct val="0"/>
        </a:spcBef>
        <a:buNone/>
        <a:defRPr sz="3200" b="1" kern="1200">
          <a:solidFill>
            <a:srgbClr val="0A3370"/>
          </a:solidFill>
          <a:latin typeface="Arial Narrow" panose="020B0606020202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hyperlink" Target="https://www.federalreserve.gov/monetarypolicy/fomc_historical.htm" TargetMode="External"/><Relationship Id="rId3" Type="http://schemas.openxmlformats.org/officeDocument/2006/relationships/hyperlink" Target="http://media.pearsoncmg.com/ph/bp/bp_hubbard_econ_5/sectionvid/section2601.html" TargetMode="External"/><Relationship Id="rId7" Type="http://schemas.openxmlformats.org/officeDocument/2006/relationships/hyperlink" Target="https://fraser.stlouisfed.org/federalreserve/"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www.frbsf.org/economic-research/publications/working-papers/#1999" TargetMode="External"/><Relationship Id="rId5" Type="http://schemas.openxmlformats.org/officeDocument/2006/relationships/hyperlink" Target="https://www.youtube.com/watch?v=HdZnOQp4SmU" TargetMode="External"/><Relationship Id="rId4" Type="http://schemas.openxmlformats.org/officeDocument/2006/relationships/hyperlink" Target="http://media.pearsoncmg.com/ph/bp/bp_hubbard_econ_5/sectionvid/section2602.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media.pearsoncmg.com/ph/bp/bp_hubbard_econ_5/sectionvid/section2604.html" TargetMode="External"/><Relationship Id="rId2" Type="http://schemas.openxmlformats.org/officeDocument/2006/relationships/hyperlink" Target="http://media.pearsoncmg.com/ph/bp/bp_hubbard_econ_5/Figures/ch26/figure2604.html"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media.pearsoncmg.com/ph/bp/bp_hubbard_econ_5/sectionvid/section2603.html"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UKcy6kqtgE"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s://asklibrary.com.edu/faq/12385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pPr algn="l" eaLnBrk="1" hangingPunct="1"/>
            <a:r>
              <a:rPr lang="en-US" altLang="en-US" sz="3200" dirty="0">
                <a:latin typeface="Arial" panose="020B0604020202020204" pitchFamily="34" charset="0"/>
                <a:ea typeface="ＭＳ Ｐゴシック" panose="020B0600070205080204" pitchFamily="34" charset="-128"/>
                <a:cs typeface="Arial" panose="020B0604020202020204" pitchFamily="34" charset="0"/>
              </a:rPr>
              <a:t>Presentation Title</a:t>
            </a:r>
          </a:p>
        </p:txBody>
      </p:sp>
      <p:sp>
        <p:nvSpPr>
          <p:cNvPr id="5" name="Subtitle 4"/>
          <p:cNvSpPr>
            <a:spLocks noGrp="1"/>
          </p:cNvSpPr>
          <p:nvPr>
            <p:ph type="body" idx="1"/>
          </p:nvPr>
        </p:nvSpPr>
        <p:spPr/>
        <p:txBody>
          <a:bodyPr rtlCol="0">
            <a:normAutofit/>
          </a:bodyPr>
          <a:lstStyle/>
          <a:p>
            <a:pPr>
              <a:buFont typeface="Arial" charset="0"/>
              <a:buNone/>
              <a:defRPr/>
            </a:pPr>
            <a:r>
              <a:rPr lang="en-US" sz="2400" dirty="0">
                <a:cs typeface="+mn-cs"/>
              </a:rPr>
              <a:t>Your Name</a:t>
            </a:r>
          </a:p>
          <a:p>
            <a:pPr>
              <a:buFont typeface="Arial" charset="0"/>
              <a:buNone/>
              <a:defRPr/>
            </a:pPr>
            <a:r>
              <a:rPr lang="en-US" sz="2400" dirty="0">
                <a:cs typeface="+mn-cs"/>
              </a:rPr>
              <a:t>ECO 202</a:t>
            </a:r>
          </a:p>
          <a:p>
            <a:pPr>
              <a:buFont typeface="Arial" charset="0"/>
              <a:buNone/>
              <a:defRPr/>
            </a:pPr>
            <a:r>
              <a:rPr lang="en-US" sz="2400">
                <a:cs typeface="+mn-cs"/>
              </a:rPr>
              <a:t>Instructor Name</a:t>
            </a:r>
            <a:endParaRPr lang="en-US" sz="2400" dirty="0">
              <a:cs typeface="+mn-cs"/>
            </a:endParaRPr>
          </a:p>
          <a:p>
            <a:pPr eaLnBrk="1" fontAlgn="auto" hangingPunct="1">
              <a:spcAft>
                <a:spcPts val="0"/>
              </a:spcAft>
              <a:defRPr/>
            </a:pPr>
            <a:endParaRPr lang="en-US" dirty="0">
              <a:ea typeface="+mn-ea"/>
              <a:cs typeface="+mn-cs"/>
            </a:endParaRPr>
          </a:p>
        </p:txBody>
      </p:sp>
      <p:sp>
        <p:nvSpPr>
          <p:cNvPr id="4100" name="TextBox 7"/>
          <p:cNvSpPr txBox="1">
            <a:spLocks noChangeArrowheads="1"/>
          </p:cNvSpPr>
          <p:nvPr/>
        </p:nvSpPr>
        <p:spPr bwMode="auto">
          <a:xfrm>
            <a:off x="379413" y="65325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75B12"/>
              </a:buClr>
              <a:buSzPct val="100000"/>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20000"/>
              </a:spcBef>
              <a:buClr>
                <a:srgbClr val="C75B12"/>
              </a:buClr>
              <a:buSzPct val="100000"/>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ct val="20000"/>
              </a:spcBef>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ct val="20000"/>
              </a:spcBef>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ct val="20000"/>
              </a:spcBef>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99872" y="189571"/>
            <a:ext cx="8382000" cy="801029"/>
          </a:xfrm>
        </p:spPr>
        <p:txBody>
          <a:bodyPr>
            <a:normAutofit/>
          </a:bodyPr>
          <a:lstStyle/>
          <a:p>
            <a:r>
              <a:rPr lang="en-US" altLang="en-US" sz="3200" dirty="0">
                <a:ea typeface="ＭＳ Ｐゴシック" panose="020B0600070205080204" pitchFamily="34" charset="-128"/>
                <a:cs typeface="Arial" panose="020B0604020202020204" pitchFamily="34" charset="0"/>
              </a:rPr>
              <a:t>Monetary Policy</a:t>
            </a:r>
          </a:p>
        </p:txBody>
      </p:sp>
      <p:sp>
        <p:nvSpPr>
          <p:cNvPr id="18435" name="Content Placeholder 2"/>
          <p:cNvSpPr>
            <a:spLocks noGrp="1"/>
          </p:cNvSpPr>
          <p:nvPr>
            <p:ph idx="1"/>
          </p:nvPr>
        </p:nvSpPr>
        <p:spPr>
          <a:xfrm>
            <a:off x="599872" y="990600"/>
            <a:ext cx="8391728" cy="5257800"/>
          </a:xfrm>
        </p:spPr>
        <p:txBody>
          <a:bodyPr/>
          <a:lstStyle/>
          <a:p>
            <a:pPr marL="0" indent="0">
              <a:buNone/>
            </a:pPr>
            <a:r>
              <a:rPr lang="en-US" sz="1800" dirty="0">
                <a:latin typeface="+mn-lt"/>
                <a:cs typeface="Times New Roman" panose="02020603050405020304" pitchFamily="18" charset="0"/>
              </a:rPr>
              <a:t>This rubric element wants you to look at the monetary policies in place at the </a:t>
            </a:r>
            <a:r>
              <a:rPr lang="en-US" sz="1800" b="1" u="sng" dirty="0">
                <a:latin typeface="+mn-lt"/>
                <a:cs typeface="Times New Roman" panose="02020603050405020304" pitchFamily="18" charset="0"/>
              </a:rPr>
              <a:t>start</a:t>
            </a:r>
            <a:r>
              <a:rPr lang="en-US" sz="1800" b="1" i="1" dirty="0">
                <a:latin typeface="+mn-lt"/>
                <a:cs typeface="Times New Roman" panose="02020603050405020304" pitchFamily="18" charset="0"/>
              </a:rPr>
              <a:t> </a:t>
            </a:r>
            <a:r>
              <a:rPr lang="en-US" sz="1800" dirty="0">
                <a:latin typeface="+mn-lt"/>
                <a:cs typeface="Times New Roman" panose="02020603050405020304" pitchFamily="18" charset="0"/>
              </a:rPr>
              <a:t>of your chosen decade.</a:t>
            </a:r>
            <a:r>
              <a:rPr lang="en-US" sz="1800" dirty="0">
                <a:latin typeface="+mn-lt"/>
              </a:rPr>
              <a:t>  </a:t>
            </a:r>
          </a:p>
          <a:p>
            <a:r>
              <a:rPr lang="en-US" sz="1800" dirty="0">
                <a:latin typeface="+mn-lt"/>
              </a:rPr>
              <a:t>Remember that the Federal Reserve controls our monetary policy and they have a </a:t>
            </a:r>
            <a:r>
              <a:rPr lang="en-US" sz="1800" dirty="0">
                <a:latin typeface="+mn-lt"/>
                <a:hlinkClick r:id="rId3"/>
              </a:rPr>
              <a:t>four main goals</a:t>
            </a:r>
            <a:r>
              <a:rPr lang="en-US" sz="1800" dirty="0">
                <a:latin typeface="+mn-lt"/>
              </a:rPr>
              <a:t>:</a:t>
            </a:r>
          </a:p>
          <a:p>
            <a:pPr marL="914400" lvl="1" indent="-457200">
              <a:buFont typeface="+mj-lt"/>
              <a:buAutoNum type="arabicPeriod"/>
            </a:pPr>
            <a:r>
              <a:rPr lang="en-US" sz="1800" dirty="0">
                <a:latin typeface="+mn-lt"/>
              </a:rPr>
              <a:t>Price Stability</a:t>
            </a:r>
          </a:p>
          <a:p>
            <a:pPr marL="914400" lvl="1" indent="-457200">
              <a:buFont typeface="+mj-lt"/>
              <a:buAutoNum type="arabicPeriod"/>
            </a:pPr>
            <a:r>
              <a:rPr lang="en-US" sz="1800" dirty="0">
                <a:latin typeface="+mn-lt"/>
              </a:rPr>
              <a:t>High Employment</a:t>
            </a:r>
          </a:p>
          <a:p>
            <a:pPr marL="914400" lvl="1" indent="-457200">
              <a:buFont typeface="+mj-lt"/>
              <a:buAutoNum type="arabicPeriod"/>
            </a:pPr>
            <a:r>
              <a:rPr lang="en-US" sz="1800" dirty="0">
                <a:latin typeface="+mn-lt"/>
              </a:rPr>
              <a:t>Economic Growth</a:t>
            </a:r>
          </a:p>
          <a:p>
            <a:pPr marL="914400" lvl="1" indent="-457200">
              <a:buFont typeface="+mj-lt"/>
              <a:buAutoNum type="arabicPeriod"/>
            </a:pPr>
            <a:r>
              <a:rPr lang="en-US" sz="1800" dirty="0">
                <a:latin typeface="+mn-lt"/>
              </a:rPr>
              <a:t>Financial Market Stability</a:t>
            </a:r>
          </a:p>
          <a:p>
            <a:r>
              <a:rPr lang="en-US" sz="1800" dirty="0">
                <a:latin typeface="+mn-lt"/>
              </a:rPr>
              <a:t>The main tools the Fed uses are the decreasing or increasing of the money supply (through open market operations, changing the required-reserve ratio, and changing the discount rate) and changes to interest rates.  </a:t>
            </a:r>
          </a:p>
          <a:p>
            <a:r>
              <a:rPr lang="en-US" sz="1800" dirty="0">
                <a:latin typeface="+mn-lt"/>
              </a:rPr>
              <a:t>Be sure to read up on these </a:t>
            </a:r>
            <a:r>
              <a:rPr lang="en-US" sz="1800" dirty="0">
                <a:latin typeface="+mn-lt"/>
                <a:hlinkClick r:id="rId4"/>
              </a:rPr>
              <a:t>policy tools</a:t>
            </a:r>
            <a:r>
              <a:rPr lang="en-US" sz="1800" dirty="0">
                <a:latin typeface="+mn-lt"/>
              </a:rPr>
              <a:t> the Fed uses in our textbook and check out </a:t>
            </a:r>
            <a:r>
              <a:rPr lang="en-US" sz="1800" dirty="0">
                <a:latin typeface="+mn-lt"/>
                <a:hlinkClick r:id="rId5"/>
              </a:rPr>
              <a:t>this video </a:t>
            </a:r>
            <a:r>
              <a:rPr lang="en-US" sz="1800" dirty="0">
                <a:latin typeface="+mn-lt"/>
              </a:rPr>
              <a:t>for further understanding</a:t>
            </a:r>
          </a:p>
          <a:p>
            <a:r>
              <a:rPr lang="en-US" altLang="en-US" sz="1800" dirty="0">
                <a:latin typeface="+mn-lt"/>
                <a:ea typeface="ＭＳ Ｐゴシック" panose="020B0600070205080204" pitchFamily="34" charset="-128"/>
                <a:cs typeface="Times New Roman" panose="02020603050405020304" pitchFamily="18" charset="0"/>
              </a:rPr>
              <a:t>The </a:t>
            </a:r>
            <a:r>
              <a:rPr lang="en-US" altLang="en-US" sz="1800" dirty="0">
                <a:latin typeface="+mn-lt"/>
                <a:ea typeface="ＭＳ Ｐゴシック" panose="020B0600070205080204" pitchFamily="34" charset="-128"/>
                <a:cs typeface="Times New Roman" panose="02020603050405020304" pitchFamily="18" charset="0"/>
                <a:hlinkClick r:id="rId6"/>
              </a:rPr>
              <a:t>San Francisco Federal Reserve</a:t>
            </a:r>
            <a:r>
              <a:rPr lang="en-US" altLang="en-US" sz="1800" dirty="0">
                <a:latin typeface="+mn-lt"/>
                <a:ea typeface="ＭＳ Ｐゴシック" panose="020B0600070205080204" pitchFamily="34" charset="-128"/>
                <a:cs typeface="Times New Roman" panose="02020603050405020304" pitchFamily="18" charset="0"/>
              </a:rPr>
              <a:t> </a:t>
            </a:r>
            <a:r>
              <a:rPr lang="en-US" altLang="en-US" sz="1800" dirty="0" smtClean="0">
                <a:latin typeface="+mn-lt"/>
                <a:ea typeface="ＭＳ Ｐゴシック" panose="020B0600070205080204" pitchFamily="34" charset="-128"/>
                <a:cs typeface="Times New Roman" panose="02020603050405020304" pitchFamily="18" charset="0"/>
              </a:rPr>
              <a:t>and </a:t>
            </a:r>
            <a:r>
              <a:rPr lang="en-US" altLang="en-US" sz="1800" dirty="0" smtClean="0">
                <a:latin typeface="+mn-lt"/>
                <a:ea typeface="ＭＳ Ｐゴシック" panose="020B0600070205080204" pitchFamily="34" charset="-128"/>
                <a:cs typeface="Times New Roman" panose="02020603050405020304" pitchFamily="18" charset="0"/>
                <a:hlinkClick r:id="rId7"/>
              </a:rPr>
              <a:t>FRASER</a:t>
            </a:r>
            <a:r>
              <a:rPr lang="en-US" altLang="en-US" sz="1800" dirty="0" smtClean="0">
                <a:latin typeface="+mn-lt"/>
                <a:ea typeface="ＭＳ Ｐゴシック" panose="020B0600070205080204" pitchFamily="34" charset="-128"/>
                <a:cs typeface="Times New Roman" panose="02020603050405020304" pitchFamily="18" charset="0"/>
              </a:rPr>
              <a:t> are </a:t>
            </a:r>
            <a:r>
              <a:rPr lang="en-US" altLang="en-US" sz="1800" dirty="0">
                <a:latin typeface="+mn-lt"/>
                <a:ea typeface="ＭＳ Ｐゴシック" panose="020B0600070205080204" pitchFamily="34" charset="-128"/>
                <a:cs typeface="Times New Roman" panose="02020603050405020304" pitchFamily="18" charset="0"/>
              </a:rPr>
              <a:t>valuable </a:t>
            </a:r>
            <a:r>
              <a:rPr lang="en-US" altLang="en-US" sz="1800" dirty="0" smtClean="0">
                <a:latin typeface="+mn-lt"/>
                <a:ea typeface="ＭＳ Ｐゴシック" panose="020B0600070205080204" pitchFamily="34" charset="-128"/>
                <a:cs typeface="Times New Roman" panose="02020603050405020304" pitchFamily="18" charset="0"/>
              </a:rPr>
              <a:t>resources </a:t>
            </a:r>
            <a:r>
              <a:rPr lang="en-US" altLang="en-US" sz="1800" dirty="0">
                <a:latin typeface="+mn-lt"/>
                <a:ea typeface="ＭＳ Ｐゴシック" panose="020B0600070205080204" pitchFamily="34" charset="-128"/>
                <a:cs typeface="Times New Roman" panose="02020603050405020304" pitchFamily="18" charset="0"/>
              </a:rPr>
              <a:t>for research on Federal Reserve history</a:t>
            </a:r>
          </a:p>
          <a:p>
            <a:r>
              <a:rPr lang="en-US" altLang="en-US" sz="1800" dirty="0">
                <a:latin typeface="+mn-lt"/>
                <a:ea typeface="ＭＳ Ｐゴシック" panose="020B0600070205080204" pitchFamily="34" charset="-128"/>
                <a:cs typeface="Times New Roman" panose="02020603050405020304" pitchFamily="18" charset="0"/>
              </a:rPr>
              <a:t>The Federal Open Market Committee (the part of the Federal Reserve that controls open market operations) has site where you can access </a:t>
            </a:r>
            <a:r>
              <a:rPr lang="en-US" altLang="en-US" sz="1800" dirty="0">
                <a:latin typeface="+mn-lt"/>
                <a:ea typeface="ＭＳ Ｐゴシック" panose="020B0600070205080204" pitchFamily="34" charset="-128"/>
                <a:cs typeface="Times New Roman" panose="02020603050405020304" pitchFamily="18" charset="0"/>
                <a:hlinkClick r:id="rId8"/>
              </a:rPr>
              <a:t>transcripts of meetings and other historical materials</a:t>
            </a:r>
            <a:r>
              <a:rPr lang="en-US" altLang="en-US" sz="1800" dirty="0">
                <a:latin typeface="+mn-lt"/>
                <a:ea typeface="ＭＳ Ｐゴシック" panose="020B0600070205080204" pitchFamily="34" charset="-128"/>
                <a:cs typeface="Times New Roman" panose="02020603050405020304" pitchFamily="18" charset="0"/>
              </a:rPr>
              <a:t> – just enter the year you need!</a:t>
            </a:r>
          </a:p>
          <a:p>
            <a:endPar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altLang="en-US" sz="3200" dirty="0">
                <a:ea typeface="ＭＳ Ｐゴシック" panose="020B0600070205080204" pitchFamily="34" charset="-128"/>
                <a:cs typeface="Arial" panose="020B0604020202020204" pitchFamily="34" charset="0"/>
              </a:rPr>
              <a:t>Monetary Policy Actions</a:t>
            </a:r>
          </a:p>
        </p:txBody>
      </p:sp>
      <p:sp>
        <p:nvSpPr>
          <p:cNvPr id="19459" name="Content Placeholder 2"/>
          <p:cNvSpPr>
            <a:spLocks noGrp="1"/>
          </p:cNvSpPr>
          <p:nvPr>
            <p:ph idx="1"/>
          </p:nvPr>
        </p:nvSpPr>
        <p:spPr>
          <a:xfrm>
            <a:off x="566737" y="1143000"/>
            <a:ext cx="8382000" cy="5105400"/>
          </a:xfrm>
        </p:spPr>
        <p:txBody>
          <a:bodyPr>
            <a:noAutofit/>
          </a:bodyPr>
          <a:lstStyle/>
          <a:p>
            <a:pPr marL="0" indent="0">
              <a:spcBef>
                <a:spcPts val="600"/>
              </a:spcBef>
              <a:buNone/>
            </a:pPr>
            <a:r>
              <a:rPr lang="en-US" sz="1800" dirty="0"/>
              <a:t>This rubric element wants you to examine what the monetary policy initiatives were going forward, to respond to the changing economic landscape throughout your decade.  </a:t>
            </a:r>
          </a:p>
          <a:p>
            <a:pPr>
              <a:spcBef>
                <a:spcPts val="600"/>
              </a:spcBef>
            </a:pPr>
            <a:r>
              <a:rPr lang="en-US" sz="1800" dirty="0"/>
              <a:t>You should specifically state what the intent of the actions were - for instance, the Fed may have used </a:t>
            </a:r>
            <a:r>
              <a:rPr lang="en-US" sz="1800" b="1" dirty="0"/>
              <a:t>expansionary policy </a:t>
            </a:r>
            <a:r>
              <a:rPr lang="en-US" sz="1800" dirty="0"/>
              <a:t>to help expand the economy in response to a recession.  Such policies could have been buying up government bonds - this puts money into the economy since the Fed is buying these bonds from a bank and then the bank can use that money in the economy.  This open-market operation increases the money supply. </a:t>
            </a:r>
          </a:p>
          <a:p>
            <a:pPr>
              <a:spcBef>
                <a:spcPts val="600"/>
              </a:spcBef>
            </a:pPr>
            <a:r>
              <a:rPr lang="en-US" sz="1800" dirty="0"/>
              <a:t>Then, use our macroeconomic principles and models (like the </a:t>
            </a:r>
            <a:r>
              <a:rPr lang="en-US" sz="1800" dirty="0">
                <a:hlinkClick r:id="rId2"/>
              </a:rPr>
              <a:t>Supply and Demand of Money model</a:t>
            </a:r>
            <a:r>
              <a:rPr lang="en-US" sz="1800" dirty="0"/>
              <a:t>, </a:t>
            </a:r>
            <a:r>
              <a:rPr lang="en-US" sz="1800" dirty="0">
                <a:hlinkClick r:id="rId3"/>
              </a:rPr>
              <a:t>AD-AS model</a:t>
            </a:r>
            <a:r>
              <a:rPr lang="en-US" sz="1800" dirty="0"/>
              <a:t> to show impact of interest rates on equilibrium GDP, Phillips Curve, etc.) to explain why the action would lead to the outcome desired by the government.  </a:t>
            </a:r>
          </a:p>
          <a:p>
            <a:pPr>
              <a:spcBef>
                <a:spcPts val="600"/>
              </a:spcBef>
            </a:pPr>
            <a:r>
              <a:rPr lang="en-US" sz="1800" dirty="0"/>
              <a:t>Keep the main points (and any use of graphs to show the economic models) on the slide and use the speaker notes to add full explanation.  Scholarly research is required here as </a:t>
            </a:r>
            <a:r>
              <a:rPr lang="en-US" sz="1800" dirty="0" smtClean="0"/>
              <a:t>well </a:t>
            </a:r>
            <a:r>
              <a:rPr lang="en-US" sz="1800" dirty="0"/>
              <a:t>- this may overlap with research from the previous element, as appropriate.  Please utilize those same resource links and our Shapiro Library.</a:t>
            </a:r>
            <a:endPar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76200"/>
            <a:ext cx="8229600" cy="1143000"/>
          </a:xfrm>
        </p:spPr>
        <p:txBody>
          <a:bodyPr>
            <a:normAutofit/>
          </a:bodyPr>
          <a:lstStyle/>
          <a:p>
            <a:r>
              <a:rPr lang="en-US" altLang="en-US" sz="3200" dirty="0">
                <a:ea typeface="ＭＳ Ｐゴシック" panose="020B0600070205080204" pitchFamily="34" charset="-128"/>
                <a:cs typeface="Arial" panose="020B0604020202020204" pitchFamily="34" charset="0"/>
              </a:rPr>
              <a:t>Monetary Policy Impact</a:t>
            </a:r>
          </a:p>
        </p:txBody>
      </p:sp>
      <p:sp>
        <p:nvSpPr>
          <p:cNvPr id="20483" name="Content Placeholder 2"/>
          <p:cNvSpPr>
            <a:spLocks noGrp="1"/>
          </p:cNvSpPr>
          <p:nvPr>
            <p:ph idx="1"/>
          </p:nvPr>
        </p:nvSpPr>
        <p:spPr>
          <a:xfrm>
            <a:off x="685800" y="1143000"/>
            <a:ext cx="8229600" cy="5105400"/>
          </a:xfrm>
        </p:spPr>
        <p:txBody>
          <a:bodyPr>
            <a:normAutofit/>
          </a:bodyPr>
          <a:lstStyle/>
          <a:p>
            <a:pPr marL="0" indent="0">
              <a:buNone/>
            </a:pPr>
            <a:r>
              <a:rPr lang="en-US" sz="1800" dirty="0">
                <a:latin typeface="+mn-lt"/>
              </a:rPr>
              <a:t>After looking at what the Fed set out to do and why, you will now examine if it actually worked.  </a:t>
            </a:r>
          </a:p>
          <a:p>
            <a:r>
              <a:rPr lang="en-US" sz="1800" dirty="0">
                <a:latin typeface="+mn-lt"/>
              </a:rPr>
              <a:t>You will look at the macroeconomic data (which you already gathered in milestone one - feel free to add more here if needed to support your analysis) to see if </a:t>
            </a:r>
            <a:r>
              <a:rPr lang="en-US" sz="1800" dirty="0">
                <a:latin typeface="+mn-lt"/>
                <a:hlinkClick r:id="rId3"/>
              </a:rPr>
              <a:t>policy actions</a:t>
            </a:r>
            <a:r>
              <a:rPr lang="en-US" sz="1800" dirty="0">
                <a:latin typeface="+mn-lt"/>
              </a:rPr>
              <a:t> achieved their goals.  For instance, if the Fed raised interest rates as a </a:t>
            </a:r>
            <a:r>
              <a:rPr lang="en-US" sz="1800" b="1" dirty="0">
                <a:latin typeface="+mn-lt"/>
              </a:rPr>
              <a:t>contractionary policy </a:t>
            </a:r>
            <a:r>
              <a:rPr lang="en-US" sz="1800" dirty="0">
                <a:latin typeface="+mn-lt"/>
              </a:rPr>
              <a:t>aimed at slowing down inflation, did it work?  </a:t>
            </a:r>
          </a:p>
          <a:p>
            <a:r>
              <a:rPr lang="en-US" sz="1800" dirty="0">
                <a:latin typeface="+mn-lt"/>
              </a:rPr>
              <a:t>There might also be examples of where the Fed misread the economic landscape and initiated expansionary policy when they should have taken on contractionary policy, or vice versa.  Consider all actions taken by the Fed during your decade and analyze their impact on the overall economy, paying particular attention to GDP growth rates, unemployment and inflation.</a:t>
            </a:r>
          </a:p>
          <a:p>
            <a:r>
              <a:rPr lang="en-US" altLang="en-US" sz="1800" dirty="0">
                <a:latin typeface="+mn-lt"/>
                <a:ea typeface="ＭＳ Ｐゴシック" panose="020B0600070205080204" pitchFamily="34" charset="-128"/>
                <a:cs typeface="Times New Roman" panose="02020603050405020304" pitchFamily="18" charset="0"/>
              </a:rPr>
              <a:t>Also, consider how individual households and businesses were impacted by the policy decisions. For example, if interest rates were increased, how did this affect people’s ability to buy new homes or cars? How did it affect business investment?</a:t>
            </a:r>
          </a:p>
          <a:p>
            <a:endParaRPr lang="en-US" altLang="en-US" sz="1800" dirty="0">
              <a:latin typeface="+mn-lt"/>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3200" dirty="0">
                <a:ea typeface="ＭＳ Ｐゴシック" panose="020B0600070205080204" pitchFamily="34" charset="-128"/>
                <a:cs typeface="Arial" panose="020B0604020202020204" pitchFamily="34" charset="0"/>
              </a:rPr>
              <a:t>References</a:t>
            </a:r>
            <a:endParaRPr lang="en-US" altLang="en-US" dirty="0">
              <a:ea typeface="ＭＳ Ｐゴシック" panose="020B0600070205080204" pitchFamily="34" charset="-128"/>
              <a:cs typeface="Arial" panose="020B0604020202020204" pitchFamily="34" charset="0"/>
            </a:endParaRPr>
          </a:p>
        </p:txBody>
      </p:sp>
      <p:sp>
        <p:nvSpPr>
          <p:cNvPr id="24579" name="Content Placeholder 2"/>
          <p:cNvSpPr>
            <a:spLocks noGrp="1"/>
          </p:cNvSpPr>
          <p:nvPr>
            <p:ph idx="1"/>
          </p:nvPr>
        </p:nvSpPr>
        <p:spPr/>
        <p:txBody>
          <a:bodyPr>
            <a:normAutofit/>
          </a:bodyPr>
          <a:lstStyle/>
          <a:p>
            <a:r>
              <a:rPr lang="en-US" altLang="en-US" sz="1800" dirty="0">
                <a:latin typeface="+mn-lt"/>
                <a:ea typeface="ＭＳ Ｐゴシック" panose="020B0600070205080204" pitchFamily="34" charset="-128"/>
                <a:cs typeface="Times New Roman" panose="02020603050405020304" pitchFamily="18" charset="0"/>
              </a:rPr>
              <a:t>Include references in </a:t>
            </a:r>
            <a:r>
              <a:rPr lang="en-US" altLang="en-US" sz="1800" dirty="0">
                <a:latin typeface="+mn-lt"/>
                <a:ea typeface="ＭＳ Ｐゴシック" panose="020B0600070205080204" pitchFamily="34" charset="-128"/>
                <a:cs typeface="Times New Roman" panose="02020603050405020304" pitchFamily="18" charset="0"/>
                <a:hlinkClick r:id="rId3"/>
              </a:rPr>
              <a:t>APA style</a:t>
            </a:r>
            <a:r>
              <a:rPr lang="en-US" altLang="en-US" sz="1800" dirty="0" smtClean="0">
                <a:latin typeface="+mn-lt"/>
                <a:ea typeface="ＭＳ Ｐゴシック" panose="020B0600070205080204" pitchFamily="34" charset="-128"/>
                <a:cs typeface="Times New Roman" panose="02020603050405020304" pitchFamily="18" charset="0"/>
              </a:rPr>
              <a:t>.</a:t>
            </a:r>
          </a:p>
          <a:p>
            <a:r>
              <a:rPr lang="en-US" altLang="en-US" sz="1800" dirty="0" smtClean="0">
                <a:latin typeface="+mn-lt"/>
                <a:ea typeface="ＭＳ Ｐゴシック" panose="020B0600070205080204" pitchFamily="34" charset="-128"/>
                <a:cs typeface="Times New Roman" panose="02020603050405020304" pitchFamily="18" charset="0"/>
              </a:rPr>
              <a:t>For help with what in-text citations and reference listings should look like in a PowerPoint, refer </a:t>
            </a:r>
            <a:r>
              <a:rPr lang="en-US" altLang="en-US" sz="1800" dirty="0" smtClean="0">
                <a:latin typeface="+mn-lt"/>
                <a:ea typeface="ＭＳ Ｐゴシック" panose="020B0600070205080204" pitchFamily="34" charset="-128"/>
                <a:cs typeface="Times New Roman" panose="02020603050405020304" pitchFamily="18" charset="0"/>
                <a:hlinkClick r:id="rId4"/>
              </a:rPr>
              <a:t>here</a:t>
            </a:r>
            <a:r>
              <a:rPr lang="en-US" altLang="en-US" sz="1800" dirty="0" smtClean="0">
                <a:latin typeface="+mn-lt"/>
                <a:ea typeface="ＭＳ Ｐゴシック" panose="020B0600070205080204" pitchFamily="34" charset="-128"/>
                <a:cs typeface="Times New Roman" panose="02020603050405020304" pitchFamily="18" charset="0"/>
              </a:rPr>
              <a:t>.</a:t>
            </a:r>
            <a:endParaRPr lang="en-US" altLang="en-US" sz="1800" dirty="0">
              <a:latin typeface="+mn-lt"/>
              <a:ea typeface="ＭＳ Ｐゴシック" panose="020B0600070205080204" pitchFamily="34" charset="-128"/>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Office Theme">
  <a:themeElements>
    <a:clrScheme name="SNHU Colors">
      <a:dk1>
        <a:srgbClr val="0A3370"/>
      </a:dk1>
      <a:lt1>
        <a:srgbClr val="FFFFFF"/>
      </a:lt1>
      <a:dk2>
        <a:srgbClr val="0A3370"/>
      </a:dk2>
      <a:lt2>
        <a:srgbClr val="3B97D3"/>
      </a:lt2>
      <a:accent1>
        <a:srgbClr val="FDB913"/>
      </a:accent1>
      <a:accent2>
        <a:srgbClr val="0A3370"/>
      </a:accent2>
      <a:accent3>
        <a:srgbClr val="3B97D3"/>
      </a:accent3>
      <a:accent4>
        <a:srgbClr val="3E63AD"/>
      </a:accent4>
      <a:accent5>
        <a:srgbClr val="1B6935"/>
      </a:accent5>
      <a:accent6>
        <a:srgbClr val="4B535B"/>
      </a:accent6>
      <a:hlink>
        <a:srgbClr val="0563C1"/>
      </a:hlink>
      <a:folHlink>
        <a:srgbClr val="954F72"/>
      </a:folHlink>
    </a:clrScheme>
    <a:fontScheme name="SNHU">
      <a:majorFont>
        <a:latin typeface="Franklin Gothic Demi C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HU Template 2017" id="{BFB0B150-455A-4CD3-9E88-47A8F88E2FAC}" vid="{33057809-0058-4550-A39A-F56CAD4E2EE1}"/>
    </a:ext>
  </a:extLst>
</a:theme>
</file>

<file path=ppt/theme/theme2.xml><?xml version="1.0" encoding="utf-8"?>
<a:theme xmlns:a="http://schemas.openxmlformats.org/drawingml/2006/main" name="Custom Design">
  <a:themeElements>
    <a:clrScheme name="SNHU Colors">
      <a:dk1>
        <a:srgbClr val="0A3370"/>
      </a:dk1>
      <a:lt1>
        <a:srgbClr val="FFFFFF"/>
      </a:lt1>
      <a:dk2>
        <a:srgbClr val="0A3370"/>
      </a:dk2>
      <a:lt2>
        <a:srgbClr val="3B97D3"/>
      </a:lt2>
      <a:accent1>
        <a:srgbClr val="FDB913"/>
      </a:accent1>
      <a:accent2>
        <a:srgbClr val="0A3370"/>
      </a:accent2>
      <a:accent3>
        <a:srgbClr val="3B97D3"/>
      </a:accent3>
      <a:accent4>
        <a:srgbClr val="3E63AD"/>
      </a:accent4>
      <a:accent5>
        <a:srgbClr val="1B6935"/>
      </a:accent5>
      <a:accent6>
        <a:srgbClr val="4B535B"/>
      </a:accent6>
      <a:hlink>
        <a:srgbClr val="0563C1"/>
      </a:hlink>
      <a:folHlink>
        <a:srgbClr val="954F72"/>
      </a:folHlink>
    </a:clrScheme>
    <a:fontScheme name="SNHU">
      <a:majorFont>
        <a:latin typeface="Franklin Gothic Demi C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HU Template 2017" id="{BFB0B150-455A-4CD3-9E88-47A8F88E2FAC}" vid="{644509B2-3049-43E0-A36F-BC5FB46888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267F6D1A260A4394C18F5AF72445EA" ma:contentTypeVersion="3" ma:contentTypeDescription="Create a new document." ma:contentTypeScope="" ma:versionID="d6a723735a0ade9a92961b83aee31dda">
  <xsd:schema xmlns:xsd="http://www.w3.org/2001/XMLSchema" xmlns:xs="http://www.w3.org/2001/XMLSchema" xmlns:p="http://schemas.microsoft.com/office/2006/metadata/properties" targetNamespace="http://schemas.microsoft.com/office/2006/metadata/properties" ma:root="true" ma:fieldsID="e345bd7673956a623930e5662e321f3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7F50A-9BC7-43F3-A371-B337ED8D0765}">
  <ds:schemaRefs>
    <ds:schemaRef ds:uri="http://purl.org/dc/terms/"/>
    <ds:schemaRef ds:uri="http://schemas.microsoft.com/office/2006/metadata/properties"/>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2FEE2164-4D9E-48A4-86EE-ED3C1CD771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SNHU PowerPoint Template 2017</Template>
  <TotalTime>4995</TotalTime>
  <Words>139</Words>
  <Application>Microsoft Office PowerPoint</Application>
  <PresentationFormat>On-screen Show (4:3)</PresentationFormat>
  <Paragraphs>35</Paragraphs>
  <Slides>5</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ＭＳ Ｐゴシック</vt:lpstr>
      <vt:lpstr>Arial</vt:lpstr>
      <vt:lpstr>Arial Narrow</vt:lpstr>
      <vt:lpstr>Calibri</vt:lpstr>
      <vt:lpstr>Times New Roman</vt:lpstr>
      <vt:lpstr>1_Office Theme</vt:lpstr>
      <vt:lpstr>Custom Design</vt:lpstr>
      <vt:lpstr>Presentation Title</vt:lpstr>
      <vt:lpstr>Monetary Policy</vt:lpstr>
      <vt:lpstr>Monetary Policy Actions</vt:lpstr>
      <vt:lpstr>Monetary Policy Impact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j.mayeu</dc:creator>
  <cp:lastModifiedBy>Soto, Nicole</cp:lastModifiedBy>
  <cp:revision>103</cp:revision>
  <dcterms:created xsi:type="dcterms:W3CDTF">2010-01-07T21:36:39Z</dcterms:created>
  <dcterms:modified xsi:type="dcterms:W3CDTF">2018-06-01T18:29:13Z</dcterms:modified>
</cp:coreProperties>
</file>